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80"/>
  </p:handoutMasterIdLst>
  <p:sldIdLst>
    <p:sldId id="256" r:id="rId3"/>
    <p:sldId id="570" r:id="rId5"/>
    <p:sldId id="571" r:id="rId6"/>
    <p:sldId id="572" r:id="rId7"/>
    <p:sldId id="573" r:id="rId8"/>
    <p:sldId id="574" r:id="rId9"/>
    <p:sldId id="575" r:id="rId10"/>
    <p:sldId id="345" r:id="rId11"/>
    <p:sldId id="403" r:id="rId12"/>
    <p:sldId id="404" r:id="rId13"/>
    <p:sldId id="372" r:id="rId14"/>
    <p:sldId id="346" r:id="rId15"/>
    <p:sldId id="594" r:id="rId16"/>
    <p:sldId id="595" r:id="rId17"/>
    <p:sldId id="596" r:id="rId18"/>
    <p:sldId id="597" r:id="rId19"/>
    <p:sldId id="598" r:id="rId20"/>
    <p:sldId id="599" r:id="rId21"/>
    <p:sldId id="612" r:id="rId22"/>
    <p:sldId id="600" r:id="rId23"/>
    <p:sldId id="601" r:id="rId24"/>
    <p:sldId id="602" r:id="rId25"/>
    <p:sldId id="603" r:id="rId26"/>
    <p:sldId id="604" r:id="rId27"/>
    <p:sldId id="605" r:id="rId28"/>
    <p:sldId id="606" r:id="rId29"/>
    <p:sldId id="607" r:id="rId30"/>
    <p:sldId id="608" r:id="rId31"/>
    <p:sldId id="609" r:id="rId32"/>
    <p:sldId id="610" r:id="rId33"/>
    <p:sldId id="611" r:id="rId34"/>
    <p:sldId id="364" r:id="rId35"/>
    <p:sldId id="348" r:id="rId36"/>
    <p:sldId id="285" r:id="rId37"/>
    <p:sldId id="393" r:id="rId38"/>
    <p:sldId id="689" r:id="rId39"/>
    <p:sldId id="690" r:id="rId40"/>
    <p:sldId id="691" r:id="rId41"/>
    <p:sldId id="692" r:id="rId42"/>
    <p:sldId id="693" r:id="rId43"/>
    <p:sldId id="694" r:id="rId44"/>
    <p:sldId id="695" r:id="rId45"/>
    <p:sldId id="696" r:id="rId46"/>
    <p:sldId id="697" r:id="rId47"/>
    <p:sldId id="698" r:id="rId48"/>
    <p:sldId id="699" r:id="rId49"/>
    <p:sldId id="700" r:id="rId50"/>
    <p:sldId id="701" r:id="rId51"/>
    <p:sldId id="389" r:id="rId52"/>
    <p:sldId id="330" r:id="rId53"/>
    <p:sldId id="331" r:id="rId54"/>
    <p:sldId id="405" r:id="rId55"/>
    <p:sldId id="406" r:id="rId56"/>
    <p:sldId id="407" r:id="rId57"/>
    <p:sldId id="424" r:id="rId58"/>
    <p:sldId id="408" r:id="rId59"/>
    <p:sldId id="409" r:id="rId60"/>
    <p:sldId id="410" r:id="rId61"/>
    <p:sldId id="411" r:id="rId62"/>
    <p:sldId id="412" r:id="rId63"/>
    <p:sldId id="413" r:id="rId64"/>
    <p:sldId id="414" r:id="rId65"/>
    <p:sldId id="415" r:id="rId66"/>
    <p:sldId id="416" r:id="rId67"/>
    <p:sldId id="417" r:id="rId68"/>
    <p:sldId id="418" r:id="rId69"/>
    <p:sldId id="419" r:id="rId70"/>
    <p:sldId id="420" r:id="rId71"/>
    <p:sldId id="421" r:id="rId72"/>
    <p:sldId id="422" r:id="rId73"/>
    <p:sldId id="423" r:id="rId74"/>
    <p:sldId id="344" r:id="rId75"/>
    <p:sldId id="349" r:id="rId76"/>
    <p:sldId id="371" r:id="rId77"/>
    <p:sldId id="374" r:id="rId78"/>
    <p:sldId id="316" r:id="rId79"/>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A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2" autoAdjust="0"/>
    <p:restoredTop sz="90892" autoAdjust="0"/>
  </p:normalViewPr>
  <p:slideViewPr>
    <p:cSldViewPr snapToGrid="0">
      <p:cViewPr varScale="1">
        <p:scale>
          <a:sx n="67" d="100"/>
          <a:sy n="67" d="100"/>
        </p:scale>
        <p:origin x="1200" y="72"/>
      </p:cViewPr>
      <p:guideLst>
        <p:guide orient="horz" pos="2123"/>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8739202-AFDC-4B0C-A176-9F58ECCF91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C8BD058F-34B9-4516-ADED-14AC49D27225}">
      <dgm:prSet phldrT="[文本]"/>
      <dgm:spPr/>
      <dgm:t>
        <a:bodyPr/>
        <a:lstStyle/>
        <a:p>
          <a:r>
            <a:rPr lang="zh-CN" altLang="en-US" dirty="0"/>
            <a:t>项目组合管理</a:t>
          </a:r>
          <a:r>
            <a:rPr lang="en-US" altLang="zh-CN" dirty="0"/>
            <a:t>(Portfolios)</a:t>
          </a:r>
          <a:endParaRPr lang="zh-CN" altLang="en-US" dirty="0"/>
        </a:p>
      </dgm:t>
    </dgm:pt>
    <dgm:pt modelId="{0D1889FE-A32D-4661-8DCD-440B37021A84}" cxnId="{D4E0DE75-85F0-42B6-9C03-C6B718D2882C}" type="parTrans">
      <dgm:prSet/>
      <dgm:spPr/>
      <dgm:t>
        <a:bodyPr/>
        <a:lstStyle/>
        <a:p>
          <a:endParaRPr lang="zh-CN" altLang="en-US"/>
        </a:p>
      </dgm:t>
    </dgm:pt>
    <dgm:pt modelId="{AB077233-8C25-4942-8203-6F2588614007}" cxnId="{D4E0DE75-85F0-42B6-9C03-C6B718D2882C}" type="sibTrans">
      <dgm:prSet/>
      <dgm:spPr/>
      <dgm:t>
        <a:bodyPr/>
        <a:lstStyle/>
        <a:p>
          <a:endParaRPr lang="zh-CN" altLang="en-US"/>
        </a:p>
      </dgm:t>
    </dgm:pt>
    <dgm:pt modelId="{D14466B9-3932-4FDA-956C-D02CBE4400E7}">
      <dgm:prSet phldrT="[文本]"/>
      <dgm:spPr/>
      <dgm:t>
        <a:bodyPr/>
        <a:lstStyle/>
        <a:p>
          <a:r>
            <a:rPr lang="zh-CN" altLang="en-US" dirty="0"/>
            <a:t>项目集</a:t>
          </a:r>
          <a:r>
            <a:rPr lang="en-US" altLang="zh-CN" dirty="0"/>
            <a:t>(Programs)</a:t>
          </a:r>
          <a:endParaRPr lang="zh-CN" altLang="en-US" dirty="0"/>
        </a:p>
      </dgm:t>
    </dgm:pt>
    <dgm:pt modelId="{58DFF6D5-6A87-45DA-8128-0DA8E6E0DEC8}" cxnId="{AB45A653-115F-4B7F-AFC5-512C91C0B0AC}" type="parTrans">
      <dgm:prSet/>
      <dgm:spPr/>
      <dgm:t>
        <a:bodyPr/>
        <a:lstStyle/>
        <a:p>
          <a:endParaRPr lang="zh-CN" altLang="en-US"/>
        </a:p>
      </dgm:t>
    </dgm:pt>
    <dgm:pt modelId="{D37A23FA-0D19-4E27-B29C-9BD5FBFF9F2A}" cxnId="{AB45A653-115F-4B7F-AFC5-512C91C0B0AC}" type="sibTrans">
      <dgm:prSet/>
      <dgm:spPr/>
      <dgm:t>
        <a:bodyPr/>
        <a:lstStyle/>
        <a:p>
          <a:endParaRPr lang="zh-CN" altLang="en-US"/>
        </a:p>
      </dgm:t>
    </dgm:pt>
    <dgm:pt modelId="{B7F61028-88D1-437C-A550-DBE7A0F1A7BB}">
      <dgm:prSet phldrT="[文本]"/>
      <dgm:spPr/>
      <dgm:t>
        <a:bodyPr/>
        <a:lstStyle/>
        <a:p>
          <a:r>
            <a:rPr lang="zh-CN" altLang="en-US" dirty="0"/>
            <a:t>项目</a:t>
          </a:r>
          <a:r>
            <a:rPr lang="en-US" altLang="zh-CN" dirty="0"/>
            <a:t>(Project)</a:t>
          </a:r>
          <a:endParaRPr lang="zh-CN" altLang="en-US" dirty="0"/>
        </a:p>
      </dgm:t>
    </dgm:pt>
    <dgm:pt modelId="{9A7E1AFA-CBCF-4591-BDEC-A24FB56237CE}" cxnId="{48C741AD-144D-4ED1-8082-228BA1FFF28E}" type="parTrans">
      <dgm:prSet/>
      <dgm:spPr/>
      <dgm:t>
        <a:bodyPr/>
        <a:lstStyle/>
        <a:p>
          <a:endParaRPr lang="zh-CN" altLang="en-US"/>
        </a:p>
      </dgm:t>
    </dgm:pt>
    <dgm:pt modelId="{E078A413-74F3-411F-9B3C-423D1AB21F31}" cxnId="{48C741AD-144D-4ED1-8082-228BA1FFF28E}" type="sibTrans">
      <dgm:prSet/>
      <dgm:spPr/>
      <dgm:t>
        <a:bodyPr/>
        <a:lstStyle/>
        <a:p>
          <a:endParaRPr lang="zh-CN" altLang="en-US"/>
        </a:p>
      </dgm:t>
    </dgm:pt>
    <dgm:pt modelId="{287F777F-39E4-4F30-A240-39C01C79468D}">
      <dgm:prSet phldrT="[文本]"/>
      <dgm:spPr/>
      <dgm:t>
        <a:bodyPr/>
        <a:lstStyle/>
        <a:p>
          <a:r>
            <a:rPr lang="zh-CN" altLang="en-US" dirty="0"/>
            <a:t>项目</a:t>
          </a:r>
        </a:p>
      </dgm:t>
    </dgm:pt>
    <dgm:pt modelId="{3DF36E5E-78E9-4FDB-A5A7-810C9DB17BF6}" cxnId="{9598C550-DF80-458A-9082-8F1BD47A4E3E}" type="parTrans">
      <dgm:prSet/>
      <dgm:spPr/>
      <dgm:t>
        <a:bodyPr/>
        <a:lstStyle/>
        <a:p>
          <a:endParaRPr lang="zh-CN" altLang="en-US"/>
        </a:p>
      </dgm:t>
    </dgm:pt>
    <dgm:pt modelId="{19A386C1-633F-476E-A2E6-02661FA8AFE4}" cxnId="{9598C550-DF80-458A-9082-8F1BD47A4E3E}" type="sibTrans">
      <dgm:prSet/>
      <dgm:spPr/>
      <dgm:t>
        <a:bodyPr/>
        <a:lstStyle/>
        <a:p>
          <a:endParaRPr lang="zh-CN" altLang="en-US"/>
        </a:p>
      </dgm:t>
    </dgm:pt>
    <dgm:pt modelId="{ADA41B71-265F-4FBE-B501-3998682C5880}">
      <dgm:prSet/>
      <dgm:spPr/>
      <dgm:t>
        <a:bodyPr/>
        <a:lstStyle/>
        <a:p>
          <a:r>
            <a:rPr lang="zh-CN" altLang="en-US" dirty="0"/>
            <a:t>子项目</a:t>
          </a:r>
        </a:p>
      </dgm:t>
    </dgm:pt>
    <dgm:pt modelId="{61BA9640-48B3-4D5F-8492-5801488679FF}" cxnId="{94C20B78-2AD2-4CB2-8F2F-CB912AD38B38}" type="parTrans">
      <dgm:prSet/>
      <dgm:spPr/>
      <dgm:t>
        <a:bodyPr/>
        <a:lstStyle/>
        <a:p>
          <a:endParaRPr lang="zh-CN" altLang="en-US"/>
        </a:p>
      </dgm:t>
    </dgm:pt>
    <dgm:pt modelId="{2F0ED1AE-1DE1-4A47-80D1-B892164A2392}" cxnId="{94C20B78-2AD2-4CB2-8F2F-CB912AD38B38}" type="sibTrans">
      <dgm:prSet/>
      <dgm:spPr/>
      <dgm:t>
        <a:bodyPr/>
        <a:lstStyle/>
        <a:p>
          <a:endParaRPr lang="zh-CN" altLang="en-US"/>
        </a:p>
      </dgm:t>
    </dgm:pt>
    <dgm:pt modelId="{52692093-A6DA-4BAF-B9B9-AFF7704A522D}">
      <dgm:prSet/>
      <dgm:spPr/>
      <dgm:t>
        <a:bodyPr/>
        <a:lstStyle/>
        <a:p>
          <a:r>
            <a:rPr lang="zh-CN" altLang="en-US" dirty="0"/>
            <a:t>子项目</a:t>
          </a:r>
        </a:p>
      </dgm:t>
    </dgm:pt>
    <dgm:pt modelId="{19C28EC2-A01C-4863-A564-01BB00AD50F9}" cxnId="{7BC37CC5-DC9D-426F-8A0E-AC1ACB8D60CE}" type="parTrans">
      <dgm:prSet/>
      <dgm:spPr/>
      <dgm:t>
        <a:bodyPr/>
        <a:lstStyle/>
        <a:p>
          <a:endParaRPr lang="zh-CN" altLang="en-US"/>
        </a:p>
      </dgm:t>
    </dgm:pt>
    <dgm:pt modelId="{00E1ED23-834D-44B3-96D1-D22A60A3FA03}" cxnId="{7BC37CC5-DC9D-426F-8A0E-AC1ACB8D60CE}" type="sibTrans">
      <dgm:prSet/>
      <dgm:spPr/>
      <dgm:t>
        <a:bodyPr/>
        <a:lstStyle/>
        <a:p>
          <a:endParaRPr lang="zh-CN" altLang="en-US"/>
        </a:p>
      </dgm:t>
    </dgm:pt>
    <dgm:pt modelId="{F540DE6B-C21E-4BF7-9B0D-8FE1C3390935}" type="pres">
      <dgm:prSet presAssocID="{58739202-AFDC-4B0C-A176-9F58ECCF91BD}" presName="hierChild1" presStyleCnt="0">
        <dgm:presLayoutVars>
          <dgm:orgChart val="1"/>
          <dgm:chPref val="1"/>
          <dgm:dir/>
          <dgm:animOne val="branch"/>
          <dgm:animLvl val="lvl"/>
          <dgm:resizeHandles/>
        </dgm:presLayoutVars>
      </dgm:prSet>
      <dgm:spPr/>
      <dgm:t>
        <a:bodyPr/>
        <a:lstStyle/>
        <a:p>
          <a:endParaRPr lang="zh-CN" altLang="en-US"/>
        </a:p>
      </dgm:t>
    </dgm:pt>
    <dgm:pt modelId="{43CFBBAA-20C3-4EEE-A985-2BED70801AFB}" type="pres">
      <dgm:prSet presAssocID="{C8BD058F-34B9-4516-ADED-14AC49D27225}" presName="hierRoot1" presStyleCnt="0">
        <dgm:presLayoutVars>
          <dgm:hierBranch val="init"/>
        </dgm:presLayoutVars>
      </dgm:prSet>
      <dgm:spPr/>
    </dgm:pt>
    <dgm:pt modelId="{B6DA6EED-C947-4B1A-A3FE-0CE6AE0929B1}" type="pres">
      <dgm:prSet presAssocID="{C8BD058F-34B9-4516-ADED-14AC49D27225}" presName="rootComposite1" presStyleCnt="0"/>
      <dgm:spPr/>
    </dgm:pt>
    <dgm:pt modelId="{D7F67E5C-05A8-41FF-8C4B-4A365AD385F2}" type="pres">
      <dgm:prSet presAssocID="{C8BD058F-34B9-4516-ADED-14AC49D27225}" presName="rootText1" presStyleLbl="node0" presStyleIdx="0" presStyleCnt="1" custScaleX="148913">
        <dgm:presLayoutVars>
          <dgm:chPref val="3"/>
        </dgm:presLayoutVars>
      </dgm:prSet>
      <dgm:spPr/>
      <dgm:t>
        <a:bodyPr/>
        <a:lstStyle/>
        <a:p>
          <a:endParaRPr lang="zh-CN" altLang="en-US"/>
        </a:p>
      </dgm:t>
    </dgm:pt>
    <dgm:pt modelId="{C3D40A7E-99A9-423D-B379-B156CBB8B3AA}" type="pres">
      <dgm:prSet presAssocID="{C8BD058F-34B9-4516-ADED-14AC49D27225}" presName="rootConnector1" presStyleLbl="node1" presStyleIdx="0" presStyleCnt="0"/>
      <dgm:spPr/>
      <dgm:t>
        <a:bodyPr/>
        <a:lstStyle/>
        <a:p>
          <a:endParaRPr lang="zh-CN" altLang="en-US"/>
        </a:p>
      </dgm:t>
    </dgm:pt>
    <dgm:pt modelId="{4A1674C3-9776-4AE0-BA88-28B7392CB825}" type="pres">
      <dgm:prSet presAssocID="{C8BD058F-34B9-4516-ADED-14AC49D27225}" presName="hierChild2" presStyleCnt="0"/>
      <dgm:spPr/>
    </dgm:pt>
    <dgm:pt modelId="{62128483-3E2B-43F5-9193-D17CAB90F236}" type="pres">
      <dgm:prSet presAssocID="{58DFF6D5-6A87-45DA-8128-0DA8E6E0DEC8}" presName="Name37" presStyleLbl="parChTrans1D2" presStyleIdx="0" presStyleCnt="1"/>
      <dgm:spPr/>
      <dgm:t>
        <a:bodyPr/>
        <a:lstStyle/>
        <a:p>
          <a:endParaRPr lang="zh-CN" altLang="en-US"/>
        </a:p>
      </dgm:t>
    </dgm:pt>
    <dgm:pt modelId="{ACEB0C99-1F9C-4094-8C77-9FF174BABCDC}" type="pres">
      <dgm:prSet presAssocID="{D14466B9-3932-4FDA-956C-D02CBE4400E7}" presName="hierRoot2" presStyleCnt="0">
        <dgm:presLayoutVars>
          <dgm:hierBranch val="init"/>
        </dgm:presLayoutVars>
      </dgm:prSet>
      <dgm:spPr/>
    </dgm:pt>
    <dgm:pt modelId="{4FEBC49E-5197-416D-9611-1678CD42019D}" type="pres">
      <dgm:prSet presAssocID="{D14466B9-3932-4FDA-956C-D02CBE4400E7}" presName="rootComposite" presStyleCnt="0"/>
      <dgm:spPr/>
    </dgm:pt>
    <dgm:pt modelId="{17BBA5BE-D309-4F78-BEBA-B33408D64162}" type="pres">
      <dgm:prSet presAssocID="{D14466B9-3932-4FDA-956C-D02CBE4400E7}" presName="rootText" presStyleLbl="node2" presStyleIdx="0" presStyleCnt="1">
        <dgm:presLayoutVars>
          <dgm:chPref val="3"/>
        </dgm:presLayoutVars>
      </dgm:prSet>
      <dgm:spPr/>
      <dgm:t>
        <a:bodyPr/>
        <a:lstStyle/>
        <a:p>
          <a:endParaRPr lang="zh-CN" altLang="en-US"/>
        </a:p>
      </dgm:t>
    </dgm:pt>
    <dgm:pt modelId="{BAA6223D-8D07-437C-BA50-A2D4883403EE}" type="pres">
      <dgm:prSet presAssocID="{D14466B9-3932-4FDA-956C-D02CBE4400E7}" presName="rootConnector" presStyleLbl="node2" presStyleIdx="0" presStyleCnt="1"/>
      <dgm:spPr/>
      <dgm:t>
        <a:bodyPr/>
        <a:lstStyle/>
        <a:p>
          <a:endParaRPr lang="zh-CN" altLang="en-US"/>
        </a:p>
      </dgm:t>
    </dgm:pt>
    <dgm:pt modelId="{8C18A5BE-B81F-42F6-8048-A5A9C5F523A5}" type="pres">
      <dgm:prSet presAssocID="{D14466B9-3932-4FDA-956C-D02CBE4400E7}" presName="hierChild4" presStyleCnt="0"/>
      <dgm:spPr/>
    </dgm:pt>
    <dgm:pt modelId="{83392A9A-E95F-4A9D-84EB-B3148BF3D361}" type="pres">
      <dgm:prSet presAssocID="{9A7E1AFA-CBCF-4591-BDEC-A24FB56237CE}" presName="Name37" presStyleLbl="parChTrans1D3" presStyleIdx="0" presStyleCnt="2"/>
      <dgm:spPr/>
      <dgm:t>
        <a:bodyPr/>
        <a:lstStyle/>
        <a:p>
          <a:endParaRPr lang="zh-CN" altLang="en-US"/>
        </a:p>
      </dgm:t>
    </dgm:pt>
    <dgm:pt modelId="{F35BBD85-8C77-4AB5-8395-2D14322795DB}" type="pres">
      <dgm:prSet presAssocID="{B7F61028-88D1-437C-A550-DBE7A0F1A7BB}" presName="hierRoot2" presStyleCnt="0">
        <dgm:presLayoutVars>
          <dgm:hierBranch val="init"/>
        </dgm:presLayoutVars>
      </dgm:prSet>
      <dgm:spPr/>
    </dgm:pt>
    <dgm:pt modelId="{506DAEE2-0EAC-4F46-B23C-80631FC99406}" type="pres">
      <dgm:prSet presAssocID="{B7F61028-88D1-437C-A550-DBE7A0F1A7BB}" presName="rootComposite" presStyleCnt="0"/>
      <dgm:spPr/>
    </dgm:pt>
    <dgm:pt modelId="{2B29085D-9569-468B-A9C9-9527B001FF39}" type="pres">
      <dgm:prSet presAssocID="{B7F61028-88D1-437C-A550-DBE7A0F1A7BB}" presName="rootText" presStyleLbl="node3" presStyleIdx="0" presStyleCnt="2">
        <dgm:presLayoutVars>
          <dgm:chPref val="3"/>
        </dgm:presLayoutVars>
      </dgm:prSet>
      <dgm:spPr/>
      <dgm:t>
        <a:bodyPr/>
        <a:lstStyle/>
        <a:p>
          <a:endParaRPr lang="zh-CN" altLang="en-US"/>
        </a:p>
      </dgm:t>
    </dgm:pt>
    <dgm:pt modelId="{8CF3B513-FF35-45C6-B8E3-403AFD381047}" type="pres">
      <dgm:prSet presAssocID="{B7F61028-88D1-437C-A550-DBE7A0F1A7BB}" presName="rootConnector" presStyleLbl="node3" presStyleIdx="0" presStyleCnt="2"/>
      <dgm:spPr/>
      <dgm:t>
        <a:bodyPr/>
        <a:lstStyle/>
        <a:p>
          <a:endParaRPr lang="zh-CN" altLang="en-US"/>
        </a:p>
      </dgm:t>
    </dgm:pt>
    <dgm:pt modelId="{C858EB08-6D5B-4D5D-A804-2F0A5EC0B692}" type="pres">
      <dgm:prSet presAssocID="{B7F61028-88D1-437C-A550-DBE7A0F1A7BB}" presName="hierChild4" presStyleCnt="0"/>
      <dgm:spPr/>
    </dgm:pt>
    <dgm:pt modelId="{E165310E-5295-4CCF-A459-6A221ACFBD2D}" type="pres">
      <dgm:prSet presAssocID="{B7F61028-88D1-437C-A550-DBE7A0F1A7BB}" presName="hierChild5" presStyleCnt="0"/>
      <dgm:spPr/>
    </dgm:pt>
    <dgm:pt modelId="{C45DA41F-A2D4-4B48-9DA4-69D57DB638CF}" type="pres">
      <dgm:prSet presAssocID="{3DF36E5E-78E9-4FDB-A5A7-810C9DB17BF6}" presName="Name37" presStyleLbl="parChTrans1D3" presStyleIdx="1" presStyleCnt="2"/>
      <dgm:spPr/>
      <dgm:t>
        <a:bodyPr/>
        <a:lstStyle/>
        <a:p>
          <a:endParaRPr lang="zh-CN" altLang="en-US"/>
        </a:p>
      </dgm:t>
    </dgm:pt>
    <dgm:pt modelId="{812C706F-3680-4922-822C-D4B2B49348D3}" type="pres">
      <dgm:prSet presAssocID="{287F777F-39E4-4F30-A240-39C01C79468D}" presName="hierRoot2" presStyleCnt="0">
        <dgm:presLayoutVars>
          <dgm:hierBranch val="init"/>
        </dgm:presLayoutVars>
      </dgm:prSet>
      <dgm:spPr/>
    </dgm:pt>
    <dgm:pt modelId="{7F9B5A60-297F-44BD-872A-99D449A9E6A2}" type="pres">
      <dgm:prSet presAssocID="{287F777F-39E4-4F30-A240-39C01C79468D}" presName="rootComposite" presStyleCnt="0"/>
      <dgm:spPr/>
    </dgm:pt>
    <dgm:pt modelId="{A38015B7-96B5-458F-8BD2-8BB0ABEFF2B6}" type="pres">
      <dgm:prSet presAssocID="{287F777F-39E4-4F30-A240-39C01C79468D}" presName="rootText" presStyleLbl="node3" presStyleIdx="1" presStyleCnt="2">
        <dgm:presLayoutVars>
          <dgm:chPref val="3"/>
        </dgm:presLayoutVars>
      </dgm:prSet>
      <dgm:spPr/>
      <dgm:t>
        <a:bodyPr/>
        <a:lstStyle/>
        <a:p>
          <a:endParaRPr lang="zh-CN" altLang="en-US"/>
        </a:p>
      </dgm:t>
    </dgm:pt>
    <dgm:pt modelId="{0AF6FF73-8336-41FC-9E85-14256E9648C6}" type="pres">
      <dgm:prSet presAssocID="{287F777F-39E4-4F30-A240-39C01C79468D}" presName="rootConnector" presStyleLbl="node3" presStyleIdx="1" presStyleCnt="2"/>
      <dgm:spPr/>
      <dgm:t>
        <a:bodyPr/>
        <a:lstStyle/>
        <a:p>
          <a:endParaRPr lang="zh-CN" altLang="en-US"/>
        </a:p>
      </dgm:t>
    </dgm:pt>
    <dgm:pt modelId="{53106AEB-54D2-4E7F-A5EC-F850A0137709}" type="pres">
      <dgm:prSet presAssocID="{287F777F-39E4-4F30-A240-39C01C79468D}" presName="hierChild4" presStyleCnt="0"/>
      <dgm:spPr/>
    </dgm:pt>
    <dgm:pt modelId="{CB940208-A4E7-4F14-AC85-187985219170}" type="pres">
      <dgm:prSet presAssocID="{61BA9640-48B3-4D5F-8492-5801488679FF}" presName="Name37" presStyleLbl="parChTrans1D4" presStyleIdx="0" presStyleCnt="2"/>
      <dgm:spPr/>
      <dgm:t>
        <a:bodyPr/>
        <a:lstStyle/>
        <a:p>
          <a:endParaRPr lang="zh-CN" altLang="en-US"/>
        </a:p>
      </dgm:t>
    </dgm:pt>
    <dgm:pt modelId="{5B233DD1-3BB1-47BF-9E27-44445E3D25EA}" type="pres">
      <dgm:prSet presAssocID="{ADA41B71-265F-4FBE-B501-3998682C5880}" presName="hierRoot2" presStyleCnt="0">
        <dgm:presLayoutVars>
          <dgm:hierBranch val="init"/>
        </dgm:presLayoutVars>
      </dgm:prSet>
      <dgm:spPr/>
    </dgm:pt>
    <dgm:pt modelId="{64ED15EE-BA41-4CD3-BE97-7E8CFF2E1824}" type="pres">
      <dgm:prSet presAssocID="{ADA41B71-265F-4FBE-B501-3998682C5880}" presName="rootComposite" presStyleCnt="0"/>
      <dgm:spPr/>
    </dgm:pt>
    <dgm:pt modelId="{C4644C6D-D3FF-4649-99AA-83EBC5B69669}" type="pres">
      <dgm:prSet presAssocID="{ADA41B71-265F-4FBE-B501-3998682C5880}" presName="rootText" presStyleLbl="node4" presStyleIdx="0" presStyleCnt="2">
        <dgm:presLayoutVars>
          <dgm:chPref val="3"/>
        </dgm:presLayoutVars>
      </dgm:prSet>
      <dgm:spPr/>
      <dgm:t>
        <a:bodyPr/>
        <a:lstStyle/>
        <a:p>
          <a:endParaRPr lang="zh-CN" altLang="en-US"/>
        </a:p>
      </dgm:t>
    </dgm:pt>
    <dgm:pt modelId="{8A60F8FC-49E6-439F-B5C7-F60A151675D3}" type="pres">
      <dgm:prSet presAssocID="{ADA41B71-265F-4FBE-B501-3998682C5880}" presName="rootConnector" presStyleLbl="node4" presStyleIdx="0" presStyleCnt="2"/>
      <dgm:spPr/>
      <dgm:t>
        <a:bodyPr/>
        <a:lstStyle/>
        <a:p>
          <a:endParaRPr lang="zh-CN" altLang="en-US"/>
        </a:p>
      </dgm:t>
    </dgm:pt>
    <dgm:pt modelId="{737045AB-5EF6-47FE-935F-37CFB42DF498}" type="pres">
      <dgm:prSet presAssocID="{ADA41B71-265F-4FBE-B501-3998682C5880}" presName="hierChild4" presStyleCnt="0"/>
      <dgm:spPr/>
    </dgm:pt>
    <dgm:pt modelId="{279F1084-DD59-4B39-91E1-C2A7A20A9F1B}" type="pres">
      <dgm:prSet presAssocID="{ADA41B71-265F-4FBE-B501-3998682C5880}" presName="hierChild5" presStyleCnt="0"/>
      <dgm:spPr/>
    </dgm:pt>
    <dgm:pt modelId="{A930192A-D27A-4275-8F57-189C871C6574}" type="pres">
      <dgm:prSet presAssocID="{19C28EC2-A01C-4863-A564-01BB00AD50F9}" presName="Name37" presStyleLbl="parChTrans1D4" presStyleIdx="1" presStyleCnt="2"/>
      <dgm:spPr/>
      <dgm:t>
        <a:bodyPr/>
        <a:lstStyle/>
        <a:p>
          <a:endParaRPr lang="zh-CN" altLang="en-US"/>
        </a:p>
      </dgm:t>
    </dgm:pt>
    <dgm:pt modelId="{F462DECC-DE60-41C6-816E-D7C30E80D848}" type="pres">
      <dgm:prSet presAssocID="{52692093-A6DA-4BAF-B9B9-AFF7704A522D}" presName="hierRoot2" presStyleCnt="0">
        <dgm:presLayoutVars>
          <dgm:hierBranch val="init"/>
        </dgm:presLayoutVars>
      </dgm:prSet>
      <dgm:spPr/>
    </dgm:pt>
    <dgm:pt modelId="{6D33C6E0-2FCC-44F7-B6EC-FCCB752C6AE8}" type="pres">
      <dgm:prSet presAssocID="{52692093-A6DA-4BAF-B9B9-AFF7704A522D}" presName="rootComposite" presStyleCnt="0"/>
      <dgm:spPr/>
    </dgm:pt>
    <dgm:pt modelId="{86E49D86-82C9-4D6C-82E2-C3C1F32F88C9}" type="pres">
      <dgm:prSet presAssocID="{52692093-A6DA-4BAF-B9B9-AFF7704A522D}" presName="rootText" presStyleLbl="node4" presStyleIdx="1" presStyleCnt="2">
        <dgm:presLayoutVars>
          <dgm:chPref val="3"/>
        </dgm:presLayoutVars>
      </dgm:prSet>
      <dgm:spPr/>
      <dgm:t>
        <a:bodyPr/>
        <a:lstStyle/>
        <a:p>
          <a:endParaRPr lang="zh-CN" altLang="en-US"/>
        </a:p>
      </dgm:t>
    </dgm:pt>
    <dgm:pt modelId="{45E5D721-05BE-47C7-BB59-E85843E9E8E7}" type="pres">
      <dgm:prSet presAssocID="{52692093-A6DA-4BAF-B9B9-AFF7704A522D}" presName="rootConnector" presStyleLbl="node4" presStyleIdx="1" presStyleCnt="2"/>
      <dgm:spPr/>
      <dgm:t>
        <a:bodyPr/>
        <a:lstStyle/>
        <a:p>
          <a:endParaRPr lang="zh-CN" altLang="en-US"/>
        </a:p>
      </dgm:t>
    </dgm:pt>
    <dgm:pt modelId="{A8D23790-AB19-4D3C-9487-6231E3EA9B2E}" type="pres">
      <dgm:prSet presAssocID="{52692093-A6DA-4BAF-B9B9-AFF7704A522D}" presName="hierChild4" presStyleCnt="0"/>
      <dgm:spPr/>
    </dgm:pt>
    <dgm:pt modelId="{3D452147-43D7-4733-9B2A-D4F22B2A2A3A}" type="pres">
      <dgm:prSet presAssocID="{52692093-A6DA-4BAF-B9B9-AFF7704A522D}" presName="hierChild5" presStyleCnt="0"/>
      <dgm:spPr/>
    </dgm:pt>
    <dgm:pt modelId="{61420B26-87C8-429D-891E-6594B30CBCC9}" type="pres">
      <dgm:prSet presAssocID="{287F777F-39E4-4F30-A240-39C01C79468D}" presName="hierChild5" presStyleCnt="0"/>
      <dgm:spPr/>
    </dgm:pt>
    <dgm:pt modelId="{888B02E2-FED8-472D-A1CD-95F439642E15}" type="pres">
      <dgm:prSet presAssocID="{D14466B9-3932-4FDA-956C-D02CBE4400E7}" presName="hierChild5" presStyleCnt="0"/>
      <dgm:spPr/>
    </dgm:pt>
    <dgm:pt modelId="{A492AFA7-AA06-406E-85F0-25328C09DDF9}" type="pres">
      <dgm:prSet presAssocID="{C8BD058F-34B9-4516-ADED-14AC49D27225}" presName="hierChild3" presStyleCnt="0"/>
      <dgm:spPr/>
    </dgm:pt>
  </dgm:ptLst>
  <dgm:cxnLst>
    <dgm:cxn modelId="{98533F53-3857-4B64-9307-3F4ADFF85D8D}" type="presOf" srcId="{B7F61028-88D1-437C-A550-DBE7A0F1A7BB}" destId="{8CF3B513-FF35-45C6-B8E3-403AFD381047}" srcOrd="1" destOrd="0" presId="urn:microsoft.com/office/officeart/2005/8/layout/orgChart1"/>
    <dgm:cxn modelId="{48C741AD-144D-4ED1-8082-228BA1FFF28E}" srcId="{D14466B9-3932-4FDA-956C-D02CBE4400E7}" destId="{B7F61028-88D1-437C-A550-DBE7A0F1A7BB}" srcOrd="0" destOrd="0" parTransId="{9A7E1AFA-CBCF-4591-BDEC-A24FB56237CE}" sibTransId="{E078A413-74F3-411F-9B3C-423D1AB21F31}"/>
    <dgm:cxn modelId="{6992AE79-D464-4043-800E-FE5984189B00}" type="presOf" srcId="{B7F61028-88D1-437C-A550-DBE7A0F1A7BB}" destId="{2B29085D-9569-468B-A9C9-9527B001FF39}" srcOrd="0" destOrd="0" presId="urn:microsoft.com/office/officeart/2005/8/layout/orgChart1"/>
    <dgm:cxn modelId="{5E7D2D33-251E-430B-AC7D-ACDF60C36109}" type="presOf" srcId="{9A7E1AFA-CBCF-4591-BDEC-A24FB56237CE}" destId="{83392A9A-E95F-4A9D-84EB-B3148BF3D361}" srcOrd="0" destOrd="0" presId="urn:microsoft.com/office/officeart/2005/8/layout/orgChart1"/>
    <dgm:cxn modelId="{FBD1DE36-8502-4BCF-8C57-B980CD147103}" type="presOf" srcId="{61BA9640-48B3-4D5F-8492-5801488679FF}" destId="{CB940208-A4E7-4F14-AC85-187985219170}" srcOrd="0" destOrd="0" presId="urn:microsoft.com/office/officeart/2005/8/layout/orgChart1"/>
    <dgm:cxn modelId="{647EF0C3-C674-4470-8B43-CC4212301EC6}" type="presOf" srcId="{52692093-A6DA-4BAF-B9B9-AFF7704A522D}" destId="{45E5D721-05BE-47C7-BB59-E85843E9E8E7}" srcOrd="1" destOrd="0" presId="urn:microsoft.com/office/officeart/2005/8/layout/orgChart1"/>
    <dgm:cxn modelId="{04FAFADA-B92B-45A7-8B40-916CAE1EBE65}" type="presOf" srcId="{ADA41B71-265F-4FBE-B501-3998682C5880}" destId="{8A60F8FC-49E6-439F-B5C7-F60A151675D3}" srcOrd="1" destOrd="0" presId="urn:microsoft.com/office/officeart/2005/8/layout/orgChart1"/>
    <dgm:cxn modelId="{AB45A653-115F-4B7F-AFC5-512C91C0B0AC}" srcId="{C8BD058F-34B9-4516-ADED-14AC49D27225}" destId="{D14466B9-3932-4FDA-956C-D02CBE4400E7}" srcOrd="0" destOrd="0" parTransId="{58DFF6D5-6A87-45DA-8128-0DA8E6E0DEC8}" sibTransId="{D37A23FA-0D19-4E27-B29C-9BD5FBFF9F2A}"/>
    <dgm:cxn modelId="{2A74724F-F05A-4E67-BE38-7FA1502032C3}" type="presOf" srcId="{ADA41B71-265F-4FBE-B501-3998682C5880}" destId="{C4644C6D-D3FF-4649-99AA-83EBC5B69669}" srcOrd="0" destOrd="0" presId="urn:microsoft.com/office/officeart/2005/8/layout/orgChart1"/>
    <dgm:cxn modelId="{49EDF829-F394-419E-AA44-F3CA0827D051}" type="presOf" srcId="{58DFF6D5-6A87-45DA-8128-0DA8E6E0DEC8}" destId="{62128483-3E2B-43F5-9193-D17CAB90F236}" srcOrd="0" destOrd="0" presId="urn:microsoft.com/office/officeart/2005/8/layout/orgChart1"/>
    <dgm:cxn modelId="{D1332C40-660D-4A63-909D-DF00AE32E495}" type="presOf" srcId="{D14466B9-3932-4FDA-956C-D02CBE4400E7}" destId="{17BBA5BE-D309-4F78-BEBA-B33408D64162}" srcOrd="0" destOrd="0" presId="urn:microsoft.com/office/officeart/2005/8/layout/orgChart1"/>
    <dgm:cxn modelId="{94C20B78-2AD2-4CB2-8F2F-CB912AD38B38}" srcId="{287F777F-39E4-4F30-A240-39C01C79468D}" destId="{ADA41B71-265F-4FBE-B501-3998682C5880}" srcOrd="0" destOrd="0" parTransId="{61BA9640-48B3-4D5F-8492-5801488679FF}" sibTransId="{2F0ED1AE-1DE1-4A47-80D1-B892164A2392}"/>
    <dgm:cxn modelId="{9598C550-DF80-458A-9082-8F1BD47A4E3E}" srcId="{D14466B9-3932-4FDA-956C-D02CBE4400E7}" destId="{287F777F-39E4-4F30-A240-39C01C79468D}" srcOrd="1" destOrd="0" parTransId="{3DF36E5E-78E9-4FDB-A5A7-810C9DB17BF6}" sibTransId="{19A386C1-633F-476E-A2E6-02661FA8AFE4}"/>
    <dgm:cxn modelId="{7BC37CC5-DC9D-426F-8A0E-AC1ACB8D60CE}" srcId="{287F777F-39E4-4F30-A240-39C01C79468D}" destId="{52692093-A6DA-4BAF-B9B9-AFF7704A522D}" srcOrd="1" destOrd="0" parTransId="{19C28EC2-A01C-4863-A564-01BB00AD50F9}" sibTransId="{00E1ED23-834D-44B3-96D1-D22A60A3FA03}"/>
    <dgm:cxn modelId="{72ABE950-3AAE-4C03-A215-2AD2743DC04F}" type="presOf" srcId="{287F777F-39E4-4F30-A240-39C01C79468D}" destId="{0AF6FF73-8336-41FC-9E85-14256E9648C6}" srcOrd="1" destOrd="0" presId="urn:microsoft.com/office/officeart/2005/8/layout/orgChart1"/>
    <dgm:cxn modelId="{D1A0B3C1-CF37-4EB7-A095-293F34746DF0}" type="presOf" srcId="{58739202-AFDC-4B0C-A176-9F58ECCF91BD}" destId="{F540DE6B-C21E-4BF7-9B0D-8FE1C3390935}" srcOrd="0" destOrd="0" presId="urn:microsoft.com/office/officeart/2005/8/layout/orgChart1"/>
    <dgm:cxn modelId="{FF32E452-FEBD-4FD2-9408-99E8ACB6141B}" type="presOf" srcId="{D14466B9-3932-4FDA-956C-D02CBE4400E7}" destId="{BAA6223D-8D07-437C-BA50-A2D4883403EE}" srcOrd="1" destOrd="0" presId="urn:microsoft.com/office/officeart/2005/8/layout/orgChart1"/>
    <dgm:cxn modelId="{0217AF0A-B4F8-4023-A344-F91CA3323838}" type="presOf" srcId="{287F777F-39E4-4F30-A240-39C01C79468D}" destId="{A38015B7-96B5-458F-8BD2-8BB0ABEFF2B6}" srcOrd="0" destOrd="0" presId="urn:microsoft.com/office/officeart/2005/8/layout/orgChart1"/>
    <dgm:cxn modelId="{D4E0DE75-85F0-42B6-9C03-C6B718D2882C}" srcId="{58739202-AFDC-4B0C-A176-9F58ECCF91BD}" destId="{C8BD058F-34B9-4516-ADED-14AC49D27225}" srcOrd="0" destOrd="0" parTransId="{0D1889FE-A32D-4661-8DCD-440B37021A84}" sibTransId="{AB077233-8C25-4942-8203-6F2588614007}"/>
    <dgm:cxn modelId="{C0B4F924-ACF5-4C48-98DA-0C18CAE7A80E}" type="presOf" srcId="{19C28EC2-A01C-4863-A564-01BB00AD50F9}" destId="{A930192A-D27A-4275-8F57-189C871C6574}" srcOrd="0" destOrd="0" presId="urn:microsoft.com/office/officeart/2005/8/layout/orgChart1"/>
    <dgm:cxn modelId="{C9F0C66C-4C33-4988-BB37-4732F3520D8B}" type="presOf" srcId="{C8BD058F-34B9-4516-ADED-14AC49D27225}" destId="{C3D40A7E-99A9-423D-B379-B156CBB8B3AA}" srcOrd="1" destOrd="0" presId="urn:microsoft.com/office/officeart/2005/8/layout/orgChart1"/>
    <dgm:cxn modelId="{7B5771E3-3F52-409F-90EA-602762F199C4}" type="presOf" srcId="{52692093-A6DA-4BAF-B9B9-AFF7704A522D}" destId="{86E49D86-82C9-4D6C-82E2-C3C1F32F88C9}" srcOrd="0" destOrd="0" presId="urn:microsoft.com/office/officeart/2005/8/layout/orgChart1"/>
    <dgm:cxn modelId="{1DE34D88-B986-48A5-83A9-692940DC31FC}" type="presOf" srcId="{C8BD058F-34B9-4516-ADED-14AC49D27225}" destId="{D7F67E5C-05A8-41FF-8C4B-4A365AD385F2}" srcOrd="0" destOrd="0" presId="urn:microsoft.com/office/officeart/2005/8/layout/orgChart1"/>
    <dgm:cxn modelId="{E36913B7-C6B8-4FFF-8BB3-39910DB180E7}" type="presOf" srcId="{3DF36E5E-78E9-4FDB-A5A7-810C9DB17BF6}" destId="{C45DA41F-A2D4-4B48-9DA4-69D57DB638CF}" srcOrd="0" destOrd="0" presId="urn:microsoft.com/office/officeart/2005/8/layout/orgChart1"/>
    <dgm:cxn modelId="{5C4940D1-6356-4888-B04B-4CC055F32554}" type="presParOf" srcId="{F540DE6B-C21E-4BF7-9B0D-8FE1C3390935}" destId="{43CFBBAA-20C3-4EEE-A985-2BED70801AFB}" srcOrd="0" destOrd="0" presId="urn:microsoft.com/office/officeart/2005/8/layout/orgChart1"/>
    <dgm:cxn modelId="{9911D86D-2EA5-40E5-8A96-F5EAC48179B9}" type="presParOf" srcId="{43CFBBAA-20C3-4EEE-A985-2BED70801AFB}" destId="{B6DA6EED-C947-4B1A-A3FE-0CE6AE0929B1}" srcOrd="0" destOrd="0" presId="urn:microsoft.com/office/officeart/2005/8/layout/orgChart1"/>
    <dgm:cxn modelId="{35FDB67A-74DD-4945-BCE8-ED132D6447EE}" type="presParOf" srcId="{B6DA6EED-C947-4B1A-A3FE-0CE6AE0929B1}" destId="{D7F67E5C-05A8-41FF-8C4B-4A365AD385F2}" srcOrd="0" destOrd="0" presId="urn:microsoft.com/office/officeart/2005/8/layout/orgChart1"/>
    <dgm:cxn modelId="{0CC2A50C-57C9-4F8B-8145-354D6B2F6092}" type="presParOf" srcId="{B6DA6EED-C947-4B1A-A3FE-0CE6AE0929B1}" destId="{C3D40A7E-99A9-423D-B379-B156CBB8B3AA}" srcOrd="1" destOrd="0" presId="urn:microsoft.com/office/officeart/2005/8/layout/orgChart1"/>
    <dgm:cxn modelId="{7B650F68-C614-49BF-A442-41D8C1FC92F3}" type="presParOf" srcId="{43CFBBAA-20C3-4EEE-A985-2BED70801AFB}" destId="{4A1674C3-9776-4AE0-BA88-28B7392CB825}" srcOrd="1" destOrd="0" presId="urn:microsoft.com/office/officeart/2005/8/layout/orgChart1"/>
    <dgm:cxn modelId="{06C08303-22A2-4B75-AA02-646F4484137C}" type="presParOf" srcId="{4A1674C3-9776-4AE0-BA88-28B7392CB825}" destId="{62128483-3E2B-43F5-9193-D17CAB90F236}" srcOrd="0" destOrd="0" presId="urn:microsoft.com/office/officeart/2005/8/layout/orgChart1"/>
    <dgm:cxn modelId="{628F6151-0411-4203-904A-CCA741FF4794}" type="presParOf" srcId="{4A1674C3-9776-4AE0-BA88-28B7392CB825}" destId="{ACEB0C99-1F9C-4094-8C77-9FF174BABCDC}" srcOrd="1" destOrd="0" presId="urn:microsoft.com/office/officeart/2005/8/layout/orgChart1"/>
    <dgm:cxn modelId="{7C1980B2-1D72-4EBA-8822-ABB37F5C498B}" type="presParOf" srcId="{ACEB0C99-1F9C-4094-8C77-9FF174BABCDC}" destId="{4FEBC49E-5197-416D-9611-1678CD42019D}" srcOrd="0" destOrd="0" presId="urn:microsoft.com/office/officeart/2005/8/layout/orgChart1"/>
    <dgm:cxn modelId="{37A510AB-B546-4422-855C-1F077AF038D6}" type="presParOf" srcId="{4FEBC49E-5197-416D-9611-1678CD42019D}" destId="{17BBA5BE-D309-4F78-BEBA-B33408D64162}" srcOrd="0" destOrd="0" presId="urn:microsoft.com/office/officeart/2005/8/layout/orgChart1"/>
    <dgm:cxn modelId="{5FF5E0E1-CBB5-479B-9C12-140CC938FD4E}" type="presParOf" srcId="{4FEBC49E-5197-416D-9611-1678CD42019D}" destId="{BAA6223D-8D07-437C-BA50-A2D4883403EE}" srcOrd="1" destOrd="0" presId="urn:microsoft.com/office/officeart/2005/8/layout/orgChart1"/>
    <dgm:cxn modelId="{0824A843-D929-48E7-A07A-E10BF68F043D}" type="presParOf" srcId="{ACEB0C99-1F9C-4094-8C77-9FF174BABCDC}" destId="{8C18A5BE-B81F-42F6-8048-A5A9C5F523A5}" srcOrd="1" destOrd="0" presId="urn:microsoft.com/office/officeart/2005/8/layout/orgChart1"/>
    <dgm:cxn modelId="{77CF0A5C-1DFD-4CED-910F-2A62345A053D}" type="presParOf" srcId="{8C18A5BE-B81F-42F6-8048-A5A9C5F523A5}" destId="{83392A9A-E95F-4A9D-84EB-B3148BF3D361}" srcOrd="0" destOrd="0" presId="urn:microsoft.com/office/officeart/2005/8/layout/orgChart1"/>
    <dgm:cxn modelId="{B44AD5E1-A6C9-4031-B81B-0FBE840CC7D7}" type="presParOf" srcId="{8C18A5BE-B81F-42F6-8048-A5A9C5F523A5}" destId="{F35BBD85-8C77-4AB5-8395-2D14322795DB}" srcOrd="1" destOrd="0" presId="urn:microsoft.com/office/officeart/2005/8/layout/orgChart1"/>
    <dgm:cxn modelId="{1D525FB1-DA39-4FF9-A802-D24B1FF5BB21}" type="presParOf" srcId="{F35BBD85-8C77-4AB5-8395-2D14322795DB}" destId="{506DAEE2-0EAC-4F46-B23C-80631FC99406}" srcOrd="0" destOrd="0" presId="urn:microsoft.com/office/officeart/2005/8/layout/orgChart1"/>
    <dgm:cxn modelId="{502240F8-74F7-4715-B496-1515B6970E2E}" type="presParOf" srcId="{506DAEE2-0EAC-4F46-B23C-80631FC99406}" destId="{2B29085D-9569-468B-A9C9-9527B001FF39}" srcOrd="0" destOrd="0" presId="urn:microsoft.com/office/officeart/2005/8/layout/orgChart1"/>
    <dgm:cxn modelId="{A2A6D7A4-7927-4D0B-945A-7D23666C9571}" type="presParOf" srcId="{506DAEE2-0EAC-4F46-B23C-80631FC99406}" destId="{8CF3B513-FF35-45C6-B8E3-403AFD381047}" srcOrd="1" destOrd="0" presId="urn:microsoft.com/office/officeart/2005/8/layout/orgChart1"/>
    <dgm:cxn modelId="{6800717A-07EE-48B8-BA2C-0B511EACDE09}" type="presParOf" srcId="{F35BBD85-8C77-4AB5-8395-2D14322795DB}" destId="{C858EB08-6D5B-4D5D-A804-2F0A5EC0B692}" srcOrd="1" destOrd="0" presId="urn:microsoft.com/office/officeart/2005/8/layout/orgChart1"/>
    <dgm:cxn modelId="{56D3098B-B320-4B85-AF49-2F9F0C7FBC1E}" type="presParOf" srcId="{F35BBD85-8C77-4AB5-8395-2D14322795DB}" destId="{E165310E-5295-4CCF-A459-6A221ACFBD2D}" srcOrd="2" destOrd="0" presId="urn:microsoft.com/office/officeart/2005/8/layout/orgChart1"/>
    <dgm:cxn modelId="{F7C32B0E-D541-4C18-96AE-C7A142C1682D}" type="presParOf" srcId="{8C18A5BE-B81F-42F6-8048-A5A9C5F523A5}" destId="{C45DA41F-A2D4-4B48-9DA4-69D57DB638CF}" srcOrd="2" destOrd="0" presId="urn:microsoft.com/office/officeart/2005/8/layout/orgChart1"/>
    <dgm:cxn modelId="{60D617CA-C37C-4A32-8D22-D433149B9903}" type="presParOf" srcId="{8C18A5BE-B81F-42F6-8048-A5A9C5F523A5}" destId="{812C706F-3680-4922-822C-D4B2B49348D3}" srcOrd="3" destOrd="0" presId="urn:microsoft.com/office/officeart/2005/8/layout/orgChart1"/>
    <dgm:cxn modelId="{CDEE857A-FBF3-455E-B761-FBF4606F5AB9}" type="presParOf" srcId="{812C706F-3680-4922-822C-D4B2B49348D3}" destId="{7F9B5A60-297F-44BD-872A-99D449A9E6A2}" srcOrd="0" destOrd="0" presId="urn:microsoft.com/office/officeart/2005/8/layout/orgChart1"/>
    <dgm:cxn modelId="{A80B0B58-A845-43DD-A6D1-D017D8BA51BB}" type="presParOf" srcId="{7F9B5A60-297F-44BD-872A-99D449A9E6A2}" destId="{A38015B7-96B5-458F-8BD2-8BB0ABEFF2B6}" srcOrd="0" destOrd="0" presId="urn:microsoft.com/office/officeart/2005/8/layout/orgChart1"/>
    <dgm:cxn modelId="{077266BD-C97C-4D9B-8B58-EBC19094FAED}" type="presParOf" srcId="{7F9B5A60-297F-44BD-872A-99D449A9E6A2}" destId="{0AF6FF73-8336-41FC-9E85-14256E9648C6}" srcOrd="1" destOrd="0" presId="urn:microsoft.com/office/officeart/2005/8/layout/orgChart1"/>
    <dgm:cxn modelId="{DD44B298-F3FD-431D-B0CD-233962932264}" type="presParOf" srcId="{812C706F-3680-4922-822C-D4B2B49348D3}" destId="{53106AEB-54D2-4E7F-A5EC-F850A0137709}" srcOrd="1" destOrd="0" presId="urn:microsoft.com/office/officeart/2005/8/layout/orgChart1"/>
    <dgm:cxn modelId="{FA99EDD1-553C-45E8-BD45-81514D7BE0C8}" type="presParOf" srcId="{53106AEB-54D2-4E7F-A5EC-F850A0137709}" destId="{CB940208-A4E7-4F14-AC85-187985219170}" srcOrd="0" destOrd="0" presId="urn:microsoft.com/office/officeart/2005/8/layout/orgChart1"/>
    <dgm:cxn modelId="{A54FBB71-2154-4D3A-B1B8-A8F3713EEA9B}" type="presParOf" srcId="{53106AEB-54D2-4E7F-A5EC-F850A0137709}" destId="{5B233DD1-3BB1-47BF-9E27-44445E3D25EA}" srcOrd="1" destOrd="0" presId="urn:microsoft.com/office/officeart/2005/8/layout/orgChart1"/>
    <dgm:cxn modelId="{C4326613-1047-4F13-AD21-F819BC8AD342}" type="presParOf" srcId="{5B233DD1-3BB1-47BF-9E27-44445E3D25EA}" destId="{64ED15EE-BA41-4CD3-BE97-7E8CFF2E1824}" srcOrd="0" destOrd="0" presId="urn:microsoft.com/office/officeart/2005/8/layout/orgChart1"/>
    <dgm:cxn modelId="{34B661C8-D735-48C8-8655-7E60546EBA16}" type="presParOf" srcId="{64ED15EE-BA41-4CD3-BE97-7E8CFF2E1824}" destId="{C4644C6D-D3FF-4649-99AA-83EBC5B69669}" srcOrd="0" destOrd="0" presId="urn:microsoft.com/office/officeart/2005/8/layout/orgChart1"/>
    <dgm:cxn modelId="{6AB077B8-9D35-41A4-8534-3F39F14C18F8}" type="presParOf" srcId="{64ED15EE-BA41-4CD3-BE97-7E8CFF2E1824}" destId="{8A60F8FC-49E6-439F-B5C7-F60A151675D3}" srcOrd="1" destOrd="0" presId="urn:microsoft.com/office/officeart/2005/8/layout/orgChart1"/>
    <dgm:cxn modelId="{9C987EDF-ED0F-419A-A6CD-D5283F3C1119}" type="presParOf" srcId="{5B233DD1-3BB1-47BF-9E27-44445E3D25EA}" destId="{737045AB-5EF6-47FE-935F-37CFB42DF498}" srcOrd="1" destOrd="0" presId="urn:microsoft.com/office/officeart/2005/8/layout/orgChart1"/>
    <dgm:cxn modelId="{D29E2A73-AEB8-4337-AAFA-591DA5E3DD6A}" type="presParOf" srcId="{5B233DD1-3BB1-47BF-9E27-44445E3D25EA}" destId="{279F1084-DD59-4B39-91E1-C2A7A20A9F1B}" srcOrd="2" destOrd="0" presId="urn:microsoft.com/office/officeart/2005/8/layout/orgChart1"/>
    <dgm:cxn modelId="{52BDC666-3FE5-41FA-8494-1FAA7D8E7042}" type="presParOf" srcId="{53106AEB-54D2-4E7F-A5EC-F850A0137709}" destId="{A930192A-D27A-4275-8F57-189C871C6574}" srcOrd="2" destOrd="0" presId="urn:microsoft.com/office/officeart/2005/8/layout/orgChart1"/>
    <dgm:cxn modelId="{101D54BA-8BC8-46CF-B9E7-262E1AF7403D}" type="presParOf" srcId="{53106AEB-54D2-4E7F-A5EC-F850A0137709}" destId="{F462DECC-DE60-41C6-816E-D7C30E80D848}" srcOrd="3" destOrd="0" presId="urn:microsoft.com/office/officeart/2005/8/layout/orgChart1"/>
    <dgm:cxn modelId="{1E369DF8-2967-40AD-A577-0274936B3B2E}" type="presParOf" srcId="{F462DECC-DE60-41C6-816E-D7C30E80D848}" destId="{6D33C6E0-2FCC-44F7-B6EC-FCCB752C6AE8}" srcOrd="0" destOrd="0" presId="urn:microsoft.com/office/officeart/2005/8/layout/orgChart1"/>
    <dgm:cxn modelId="{44D2BAC7-7A84-49B9-8B6D-68091003EE59}" type="presParOf" srcId="{6D33C6E0-2FCC-44F7-B6EC-FCCB752C6AE8}" destId="{86E49D86-82C9-4D6C-82E2-C3C1F32F88C9}" srcOrd="0" destOrd="0" presId="urn:microsoft.com/office/officeart/2005/8/layout/orgChart1"/>
    <dgm:cxn modelId="{D1D261CD-549E-42DD-8845-29C422A6BD66}" type="presParOf" srcId="{6D33C6E0-2FCC-44F7-B6EC-FCCB752C6AE8}" destId="{45E5D721-05BE-47C7-BB59-E85843E9E8E7}" srcOrd="1" destOrd="0" presId="urn:microsoft.com/office/officeart/2005/8/layout/orgChart1"/>
    <dgm:cxn modelId="{282811A6-5A2C-4F91-9D1F-469D8F36BC79}" type="presParOf" srcId="{F462DECC-DE60-41C6-816E-D7C30E80D848}" destId="{A8D23790-AB19-4D3C-9487-6231E3EA9B2E}" srcOrd="1" destOrd="0" presId="urn:microsoft.com/office/officeart/2005/8/layout/orgChart1"/>
    <dgm:cxn modelId="{2A74815A-E680-45D0-BD59-B3BD8B9A9060}" type="presParOf" srcId="{F462DECC-DE60-41C6-816E-D7C30E80D848}" destId="{3D452147-43D7-4733-9B2A-D4F22B2A2A3A}" srcOrd="2" destOrd="0" presId="urn:microsoft.com/office/officeart/2005/8/layout/orgChart1"/>
    <dgm:cxn modelId="{D0EDD286-74BA-4AE1-AF7C-86C8BF5373A5}" type="presParOf" srcId="{812C706F-3680-4922-822C-D4B2B49348D3}" destId="{61420B26-87C8-429D-891E-6594B30CBCC9}" srcOrd="2" destOrd="0" presId="urn:microsoft.com/office/officeart/2005/8/layout/orgChart1"/>
    <dgm:cxn modelId="{923F92C1-8FF9-4FE1-BCC8-F6BA1FD3FCC6}" type="presParOf" srcId="{ACEB0C99-1F9C-4094-8C77-9FF174BABCDC}" destId="{888B02E2-FED8-472D-A1CD-95F439642E15}" srcOrd="2" destOrd="0" presId="urn:microsoft.com/office/officeart/2005/8/layout/orgChart1"/>
    <dgm:cxn modelId="{7AF1160B-FCB5-4276-AEE9-EE64CD3C23C6}" type="presParOf" srcId="{43CFBBAA-20C3-4EEE-A985-2BED70801AFB}" destId="{A492AFA7-AA06-406E-85F0-25328C09DDF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192A-D27A-4275-8F57-189C871C6574}">
      <dsp:nvSpPr>
        <dsp:cNvPr id="0" name=""/>
        <dsp:cNvSpPr/>
      </dsp:nvSpPr>
      <dsp:spPr>
        <a:xfrm>
          <a:off x="3656450" y="2715794"/>
          <a:ext cx="212156" cy="1654823"/>
        </a:xfrm>
        <a:custGeom>
          <a:avLst/>
          <a:gdLst/>
          <a:ahLst/>
          <a:cxnLst/>
          <a:rect l="0" t="0" r="0" b="0"/>
          <a:pathLst>
            <a:path>
              <a:moveTo>
                <a:pt x="0" y="0"/>
              </a:moveTo>
              <a:lnTo>
                <a:pt x="0" y="1654823"/>
              </a:lnTo>
              <a:lnTo>
                <a:pt x="212156" y="16548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940208-A4E7-4F14-AC85-187985219170}">
      <dsp:nvSpPr>
        <dsp:cNvPr id="0" name=""/>
        <dsp:cNvSpPr/>
      </dsp:nvSpPr>
      <dsp:spPr>
        <a:xfrm>
          <a:off x="3656450" y="2715794"/>
          <a:ext cx="212156" cy="650614"/>
        </a:xfrm>
        <a:custGeom>
          <a:avLst/>
          <a:gdLst/>
          <a:ahLst/>
          <a:cxnLst/>
          <a:rect l="0" t="0" r="0" b="0"/>
          <a:pathLst>
            <a:path>
              <a:moveTo>
                <a:pt x="0" y="0"/>
              </a:moveTo>
              <a:lnTo>
                <a:pt x="0" y="650614"/>
              </a:lnTo>
              <a:lnTo>
                <a:pt x="212156" y="6506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5DA41F-A2D4-4B48-9DA4-69D57DB638CF}">
      <dsp:nvSpPr>
        <dsp:cNvPr id="0" name=""/>
        <dsp:cNvSpPr/>
      </dsp:nvSpPr>
      <dsp:spPr>
        <a:xfrm>
          <a:off x="3366502" y="1711585"/>
          <a:ext cx="855699" cy="297019"/>
        </a:xfrm>
        <a:custGeom>
          <a:avLst/>
          <a:gdLst/>
          <a:ahLst/>
          <a:cxnLst/>
          <a:rect l="0" t="0" r="0" b="0"/>
          <a:pathLst>
            <a:path>
              <a:moveTo>
                <a:pt x="0" y="0"/>
              </a:moveTo>
              <a:lnTo>
                <a:pt x="0" y="148509"/>
              </a:lnTo>
              <a:lnTo>
                <a:pt x="855699" y="148509"/>
              </a:lnTo>
              <a:lnTo>
                <a:pt x="855699"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392A9A-E95F-4A9D-84EB-B3148BF3D361}">
      <dsp:nvSpPr>
        <dsp:cNvPr id="0" name=""/>
        <dsp:cNvSpPr/>
      </dsp:nvSpPr>
      <dsp:spPr>
        <a:xfrm>
          <a:off x="2510803" y="1711585"/>
          <a:ext cx="855699" cy="297019"/>
        </a:xfrm>
        <a:custGeom>
          <a:avLst/>
          <a:gdLst/>
          <a:ahLst/>
          <a:cxnLst/>
          <a:rect l="0" t="0" r="0" b="0"/>
          <a:pathLst>
            <a:path>
              <a:moveTo>
                <a:pt x="855699" y="0"/>
              </a:moveTo>
              <a:lnTo>
                <a:pt x="855699" y="148509"/>
              </a:lnTo>
              <a:lnTo>
                <a:pt x="0" y="148509"/>
              </a:lnTo>
              <a:lnTo>
                <a:pt x="0"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28483-3E2B-43F5-9193-D17CAB90F236}">
      <dsp:nvSpPr>
        <dsp:cNvPr id="0" name=""/>
        <dsp:cNvSpPr/>
      </dsp:nvSpPr>
      <dsp:spPr>
        <a:xfrm>
          <a:off x="3320782" y="707376"/>
          <a:ext cx="91440" cy="297019"/>
        </a:xfrm>
        <a:custGeom>
          <a:avLst/>
          <a:gdLst/>
          <a:ahLst/>
          <a:cxnLst/>
          <a:rect l="0" t="0" r="0" b="0"/>
          <a:pathLst>
            <a:path>
              <a:moveTo>
                <a:pt x="45720" y="0"/>
              </a:moveTo>
              <a:lnTo>
                <a:pt x="45720" y="2970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67E5C-05A8-41FF-8C4B-4A365AD385F2}">
      <dsp:nvSpPr>
        <dsp:cNvPr id="0" name=""/>
        <dsp:cNvSpPr/>
      </dsp:nvSpPr>
      <dsp:spPr>
        <a:xfrm>
          <a:off x="2313405" y="187"/>
          <a:ext cx="2106193"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项目组合管理</a:t>
          </a:r>
          <a:r>
            <a:rPr lang="en-US" altLang="zh-CN" sz="2000" kern="1200" dirty="0"/>
            <a:t>(Portfolios)</a:t>
          </a:r>
          <a:endParaRPr lang="zh-CN" altLang="en-US" sz="2000" kern="1200" dirty="0"/>
        </a:p>
      </dsp:txBody>
      <dsp:txXfrm>
        <a:off x="2313405" y="187"/>
        <a:ext cx="2106193" cy="707189"/>
      </dsp:txXfrm>
    </dsp:sp>
    <dsp:sp modelId="{17BBA5BE-D309-4F78-BEBA-B33408D64162}">
      <dsp:nvSpPr>
        <dsp:cNvPr id="0" name=""/>
        <dsp:cNvSpPr/>
      </dsp:nvSpPr>
      <dsp:spPr>
        <a:xfrm>
          <a:off x="2659313" y="1004396"/>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项目集</a:t>
          </a:r>
          <a:r>
            <a:rPr lang="en-US" altLang="zh-CN" sz="2000" kern="1200" dirty="0"/>
            <a:t>(Programs)</a:t>
          </a:r>
          <a:endParaRPr lang="zh-CN" altLang="en-US" sz="2000" kern="1200" dirty="0"/>
        </a:p>
      </dsp:txBody>
      <dsp:txXfrm>
        <a:off x="2659313" y="1004396"/>
        <a:ext cx="1414378" cy="707189"/>
      </dsp:txXfrm>
    </dsp:sp>
    <dsp:sp modelId="{2B29085D-9569-468B-A9C9-9527B001FF39}">
      <dsp:nvSpPr>
        <dsp:cNvPr id="0" name=""/>
        <dsp:cNvSpPr/>
      </dsp:nvSpPr>
      <dsp:spPr>
        <a:xfrm>
          <a:off x="1803614"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r>
            <a:rPr lang="en-US" altLang="zh-CN" sz="2000" kern="1200" dirty="0"/>
            <a:t>(Project)</a:t>
          </a:r>
          <a:endParaRPr lang="zh-CN" altLang="en-US" sz="2000" kern="1200" dirty="0"/>
        </a:p>
      </dsp:txBody>
      <dsp:txXfrm>
        <a:off x="1803614" y="2008605"/>
        <a:ext cx="1414378" cy="707189"/>
      </dsp:txXfrm>
    </dsp:sp>
    <dsp:sp modelId="{A38015B7-96B5-458F-8BD2-8BB0ABEFF2B6}">
      <dsp:nvSpPr>
        <dsp:cNvPr id="0" name=""/>
        <dsp:cNvSpPr/>
      </dsp:nvSpPr>
      <dsp:spPr>
        <a:xfrm>
          <a:off x="3515012"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p>
      </dsp:txBody>
      <dsp:txXfrm>
        <a:off x="3515012" y="2008605"/>
        <a:ext cx="1414378" cy="707189"/>
      </dsp:txXfrm>
    </dsp:sp>
    <dsp:sp modelId="{C4644C6D-D3FF-4649-99AA-83EBC5B69669}">
      <dsp:nvSpPr>
        <dsp:cNvPr id="0" name=""/>
        <dsp:cNvSpPr/>
      </dsp:nvSpPr>
      <dsp:spPr>
        <a:xfrm>
          <a:off x="3868607" y="3012814"/>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3012814"/>
        <a:ext cx="1414378" cy="707189"/>
      </dsp:txXfrm>
    </dsp:sp>
    <dsp:sp modelId="{86E49D86-82C9-4D6C-82E2-C3C1F32F88C9}">
      <dsp:nvSpPr>
        <dsp:cNvPr id="0" name=""/>
        <dsp:cNvSpPr/>
      </dsp:nvSpPr>
      <dsp:spPr>
        <a:xfrm>
          <a:off x="3868607" y="4017023"/>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4017023"/>
        <a:ext cx="1414378" cy="7071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产品的愿景、团队的价值观</a:t>
            </a:r>
            <a:endParaRPr lang="zh-CN" altLang="en-US" dirty="0"/>
          </a:p>
          <a:p>
            <a:r>
              <a:rPr lang="zh-CN" altLang="en-US" dirty="0">
                <a:sym typeface="+mn-ea"/>
              </a:rPr>
              <a:t>在资金流、用户流、物流、信息流，四者得一，可得天下</a:t>
            </a:r>
            <a:endParaRPr lang="zh-CN" altLang="en-US" dirty="0"/>
          </a:p>
          <a:p>
            <a:r>
              <a:rPr lang="zh-CN" altLang="en-US" dirty="0"/>
              <a:t>和</a:t>
            </a:r>
            <a:r>
              <a:rPr lang="en-US" altLang="zh-CN" dirty="0"/>
              <a:t>SCRUM</a:t>
            </a:r>
            <a:r>
              <a:rPr lang="zh-CN" altLang="en-US" dirty="0"/>
              <a:t>课上呼应</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凡客代言人：王珞丹   红酒代言：陈道明</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当然还包括其他方面，比如网络架构（初期比较简单，后期随着用户的上升，需要考虑整体架构的合理性），后期会有详细的规划和分析</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为最终的决策提供有效依据</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掌握判断标准，</a:t>
            </a:r>
            <a:r>
              <a:rPr lang="zh-CN" altLang="en-US" dirty="0">
                <a:sym typeface="+mn-ea"/>
              </a:rPr>
              <a:t>教材</a:t>
            </a:r>
            <a:r>
              <a:rPr lang="en-US" altLang="zh-CN">
                <a:sym typeface="+mn-ea"/>
              </a:rPr>
              <a:t>106-110</a:t>
            </a:r>
            <a:r>
              <a:rPr lang="zh-CN" altLang="en-US">
                <a:sym typeface="+mn-ea"/>
              </a:rPr>
              <a:t>页</a:t>
            </a:r>
            <a:endParaRPr lang="zh-CN" altLang="en-US"/>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一个有趣的笑话，</a:t>
            </a:r>
            <a:r>
              <a:rPr lang="en-US" altLang="zh-CN" dirty="0">
                <a:sym typeface="+mn-ea"/>
              </a:rPr>
              <a:t>100</a:t>
            </a:r>
            <a:r>
              <a:rPr lang="zh-CN" altLang="en-US" dirty="0">
                <a:sym typeface="+mn-ea"/>
              </a:rPr>
              <a:t>万元卖房创业，创业成功</a:t>
            </a:r>
            <a:r>
              <a:rPr lang="en-US" altLang="zh-CN" dirty="0">
                <a:sym typeface="+mn-ea"/>
              </a:rPr>
              <a:t>1000</a:t>
            </a:r>
            <a:r>
              <a:rPr lang="zh-CN" altLang="en-US" dirty="0">
                <a:sym typeface="+mn-ea"/>
              </a:rPr>
              <a:t>万，又买回原来的房子</a:t>
            </a:r>
            <a:endParaRPr lang="zh-CN" altLang="en-US" dirty="0">
              <a:sym typeface="+mn-ea"/>
            </a:endParaRPr>
          </a:p>
          <a:p>
            <a:endParaRPr lang="en-US" altLang="zh-CN" dirty="0">
              <a:sym typeface="+mn-ea"/>
            </a:endParaRPr>
          </a:p>
          <a:p>
            <a:r>
              <a:rPr lang="en-US" altLang="zh-CN" dirty="0">
                <a:sym typeface="+mn-ea"/>
              </a:rPr>
              <a:t>净现值指未来资金(现金)流入(收入)现值与未来资金(现金)流出(支出)现值的差额。项目评估中净现值法的基本指标。未来的资金流入与资金流出均按预计贴现率各个时期的现值系数换算为现值后，再确定其净现值。这种预计贴现率是按企业的最低的投资收益率来确定的.是企业投资可以接受的最低界限。 </a:t>
            </a:r>
            <a:endParaRPr lang="en-US" altLang="zh-CN" dirty="0">
              <a:sym typeface="+mn-ea"/>
            </a:endParaRPr>
          </a:p>
          <a:p>
            <a:r>
              <a:rPr lang="en-US" altLang="zh-CN"/>
              <a:t>1.</a:t>
            </a:r>
            <a:r>
              <a:rPr lang="zh-CN" altLang="en-US"/>
              <a:t>收益是否大于成本 </a:t>
            </a:r>
            <a:r>
              <a:rPr lang="en-US" altLang="zh-CN"/>
              <a:t>2.</a:t>
            </a:r>
            <a:r>
              <a:rPr lang="zh-CN" altLang="en-US"/>
              <a:t>随着时间的推进，折现因素的考虑</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计算</a:t>
            </a:r>
            <a:r>
              <a:rPr lang="en-US" altLang="zh-CN" dirty="0">
                <a:sym typeface="+mn-ea"/>
              </a:rPr>
              <a:t>NPV (</a:t>
            </a:r>
            <a:r>
              <a:rPr lang="zh-CN" altLang="en-US" dirty="0">
                <a:sym typeface="+mn-ea"/>
              </a:rPr>
              <a:t>具体参见教材</a:t>
            </a:r>
            <a:r>
              <a:rPr lang="en-US" altLang="zh-CN" dirty="0">
                <a:sym typeface="+mn-ea"/>
              </a:rPr>
              <a:t>74-78</a:t>
            </a:r>
            <a:r>
              <a:rPr lang="zh-CN" altLang="en-US" dirty="0">
                <a:sym typeface="+mn-ea"/>
              </a:rPr>
              <a:t>页</a:t>
            </a:r>
            <a:r>
              <a:rPr lang="en-US" altLang="zh-CN" dirty="0">
                <a:sym typeface="+mn-ea"/>
              </a:rPr>
              <a:t>)</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是以现金流的方式，将在项目中的总投资全部收回的时间（成本与收益的）</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项目发起（项目来源）、项目输入（项目论证、立项）、项目启动</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动态回收期 计算时同样也需要考虑折现的问题</a:t>
            </a:r>
            <a:endParaRPr lang="zh-CN" altLang="en-US"/>
          </a:p>
          <a:p>
            <a:r>
              <a:rPr lang="en-US" altLang="zh-CN"/>
              <a:t>2.</a:t>
            </a:r>
            <a:r>
              <a:rPr lang="zh-CN" altLang="en-US"/>
              <a:t>在不损失整体利益的情况下，回收期短好</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SCRUM</a:t>
            </a:r>
            <a:r>
              <a:rPr lang="zh-CN" altLang="en-US" dirty="0"/>
              <a:t>课中介绍的就是产品构思的一种情况</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任命项目经理后，由他交叉并行推进后续工作</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sym typeface="+mn-ea"/>
              </a:rPr>
              <a:t>项目启动会议的方法请参考教材</a:t>
            </a:r>
            <a:r>
              <a:rPr lang="en-US" altLang="zh-CN" dirty="0">
                <a:sym typeface="+mn-ea"/>
              </a:rPr>
              <a:t>57</a:t>
            </a:r>
            <a:r>
              <a:rPr lang="zh-CN" altLang="en-US">
                <a:sym typeface="+mn-ea"/>
              </a:rPr>
              <a:t>页</a:t>
            </a:r>
            <a:endParaRPr lang="en-US" altLang="zh-CN" dirty="0"/>
          </a:p>
          <a:p>
            <a:r>
              <a:rPr lang="zh-CN" altLang="en-US" dirty="0"/>
              <a:t>最好给自己的项目起一</a:t>
            </a:r>
            <a:r>
              <a:rPr lang="zh-CN" altLang="en-US"/>
              <a:t>个鼓舞和凝聚的</a:t>
            </a:r>
            <a:r>
              <a:rPr lang="zh-CN" altLang="en-US" dirty="0"/>
              <a:t>名字，例如</a:t>
            </a:r>
            <a:r>
              <a:rPr lang="en-US" altLang="zh-CN" dirty="0"/>
              <a:t>2004</a:t>
            </a:r>
            <a:r>
              <a:rPr lang="zh-CN" altLang="en-US" dirty="0"/>
              <a:t>年，中国正式开展月球探测工程，并命名为“嫦娥工程”</a:t>
            </a:r>
            <a:endParaRPr lang="zh-CN" altLang="en-US" dirty="0"/>
          </a:p>
        </p:txBody>
      </p:sp>
      <p:sp>
        <p:nvSpPr>
          <p:cNvPr id="4" name="灯片编号占位符 3"/>
          <p:cNvSpPr>
            <a:spLocks noGrp="1"/>
          </p:cNvSpPr>
          <p:nvPr>
            <p:ph type="sldNum" sz="quarter" idx="10"/>
          </p:nvPr>
        </p:nvSpPr>
        <p:spPr/>
        <p:txBody>
          <a:bodyPr/>
          <a:lstStyle/>
          <a:p>
            <a:fld id="{02A7D30C-7197-4668-B0FC-2219D9FE596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大学生创业优惠政策</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共享单车</a:t>
            </a:r>
            <a:r>
              <a:rPr lang="en-US" altLang="zh-CN" dirty="0"/>
              <a:t>-</a:t>
            </a:r>
            <a:r>
              <a:rPr lang="zh-CN" altLang="en-US" dirty="0"/>
              <a:t>最后一公里问题（离苦）； 微信</a:t>
            </a:r>
            <a:r>
              <a:rPr lang="en-US" altLang="zh-CN" dirty="0"/>
              <a:t>-</a:t>
            </a:r>
            <a:r>
              <a:rPr lang="zh-CN" altLang="en-US" dirty="0"/>
              <a:t>代替了短信（得乐）； 支付宝</a:t>
            </a:r>
            <a:r>
              <a:rPr lang="en-US" altLang="zh-CN" dirty="0"/>
              <a:t>-</a:t>
            </a:r>
            <a:r>
              <a:rPr lang="zh-CN" altLang="en-US" dirty="0"/>
              <a:t>便捷的支付（离苦</a:t>
            </a:r>
            <a:r>
              <a:rPr lang="en-US" altLang="zh-CN" dirty="0"/>
              <a:t>-</a:t>
            </a:r>
            <a:r>
              <a:rPr lang="zh-CN" altLang="en-US" dirty="0"/>
              <a:t>得乐）</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用户可能不知道自己明确需要什么，但能分清产品的</a:t>
            </a:r>
            <a:r>
              <a:rPr lang="en-US" altLang="zh-CN" dirty="0">
                <a:sym typeface="+mn-ea"/>
              </a:rPr>
              <a:t>“</a:t>
            </a:r>
            <a:r>
              <a:rPr lang="zh-CN" altLang="en-US" dirty="0">
                <a:sym typeface="+mn-ea"/>
              </a:rPr>
              <a:t>好</a:t>
            </a:r>
            <a:r>
              <a:rPr lang="en-US" altLang="zh-CN" dirty="0">
                <a:sym typeface="+mn-ea"/>
              </a:rPr>
              <a:t>”</a:t>
            </a:r>
            <a:r>
              <a:rPr lang="zh-CN" altLang="en-US" dirty="0">
                <a:sym typeface="+mn-ea"/>
              </a:rPr>
              <a:t>和</a:t>
            </a:r>
            <a:r>
              <a:rPr lang="en-US" altLang="zh-CN" dirty="0">
                <a:sym typeface="+mn-ea"/>
              </a:rPr>
              <a:t>“</a:t>
            </a:r>
            <a:r>
              <a:rPr lang="zh-CN" altLang="en-US" dirty="0">
                <a:sym typeface="+mn-ea"/>
              </a:rPr>
              <a:t>坏</a:t>
            </a:r>
            <a:r>
              <a:rPr lang="en-US" altLang="zh-CN" dirty="0">
                <a:sym typeface="+mn-ea"/>
              </a:rPr>
              <a:t>”</a:t>
            </a:r>
            <a:endParaRPr lang="zh-CN" altLang="en-US" dirty="0">
              <a:sym typeface="+mn-ea"/>
            </a:endParaRPr>
          </a:p>
          <a:p>
            <a:r>
              <a:rPr lang="zh-CN" altLang="en-US" dirty="0">
                <a:sym typeface="+mn-ea"/>
              </a:rPr>
              <a:t>当然还有另一种声音：有些企业会引发人性中恶的一面，有的企业则引发人向善的一面，他选择做后者。” --《福布斯》杂志中文版对老罗英语创始人罗永浩的评价</a:t>
            </a:r>
            <a:endParaRPr lang="zh-CN" altLang="en-US" dirty="0"/>
          </a:p>
          <a:p>
            <a:r>
              <a:rPr lang="zh-CN" altLang="en-US" dirty="0"/>
              <a:t>阿里巴巴：</a:t>
            </a:r>
            <a:r>
              <a:rPr lang="zh-CN" altLang="en-US" i="1" dirty="0">
                <a:effectLst/>
              </a:rPr>
              <a:t>让天下没有难做的生意</a:t>
            </a:r>
            <a:endParaRPr lang="en-US" altLang="zh-CN" dirty="0"/>
          </a:p>
          <a:p>
            <a:r>
              <a:rPr lang="zh-CN" altLang="en-US" dirty="0"/>
              <a:t>可汗学院：用视频再造教育</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20844;&#24320;&#25307;&#26631;&#27969;&#31243;&#22270;.pdf" TargetMode="Externa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jpeg"/><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hyperlink" Target="http://www.zgbdh.com/" TargetMode="Externa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hyperlink" Target="http://www.36kr.com/p/141719.html" TargetMode="Externa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GIF"/><Relationship Id="rId7" Type="http://schemas.openxmlformats.org/officeDocument/2006/relationships/image" Target="../media/image42.jpeg"/><Relationship Id="rId6" Type="http://schemas.openxmlformats.org/officeDocument/2006/relationships/hyperlink" Target="http://image.baidu.com/i?ct=503316480&amp;z=0&amp;tn=baiduimagedetail&amp;word=Java&amp;in=12508&amp;cl=2&amp;lm=-1&amp;pn=5&amp;rn=1&amp;di=34961083335&amp;ln=1&amp;fr=&amp;fmq=&amp;ic=0&amp;s=0&amp;se=1&amp;sme=0&amp;tab=&amp;width=&amp;height=&amp;face=0&amp;fb=0" TargetMode="External"/><Relationship Id="rId5" Type="http://schemas.openxmlformats.org/officeDocument/2006/relationships/image" Target="../media/image41.jpeg"/><Relationship Id="rId4" Type="http://schemas.openxmlformats.org/officeDocument/2006/relationships/hyperlink" Target="http://image.baidu.com/i?ct=503316480&amp;z=0&amp;tn=baiduimagedetail&amp;word=.net+logo&amp;in=29239&amp;cl=2&amp;lm=-1&amp;pn=37&amp;rn=1&amp;di=3654184290&amp;ln=1&amp;fr=&amp;fmq=&amp;ic=0&amp;s=0&amp;se=&amp;sme=0&amp;tab=&amp;width=&amp;height=&amp;face=0&amp;fb=0" TargetMode="External"/><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52.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0" Type="http://schemas.openxmlformats.org/officeDocument/2006/relationships/notesSlide" Target="../notesSlides/notesSlide4.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0.emf"/><Relationship Id="rId1"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hyperlink" Target="http://www.36kr.com/" TargetMode="Externa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63.png"/><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image" Target="../media/image7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565047" y="3523507"/>
            <a:ext cx="6029356" cy="609600"/>
          </a:xfrm>
        </p:spPr>
        <p:txBody>
          <a:bodyPr/>
          <a:lstStyle/>
          <a:p>
            <a:r>
              <a:rPr lang="zh-CN" altLang="en-US" sz="2800" dirty="0"/>
              <a:t>第二章 项目来源、论证、立项与启动</a:t>
            </a:r>
            <a:endParaRPr lang="en-US" altLang="zh-CN" sz="2800" dirty="0"/>
          </a:p>
        </p:txBody>
      </p:sp>
      <p:sp>
        <p:nvSpPr>
          <p:cNvPr id="2051" name="Rectangle 3"/>
          <p:cNvSpPr>
            <a:spLocks noGrp="1" noChangeArrowheads="1"/>
          </p:cNvSpPr>
          <p:nvPr>
            <p:ph type="subTitle" idx="1"/>
          </p:nvPr>
        </p:nvSpPr>
        <p:spPr>
          <a:xfrm>
            <a:off x="998" y="8574"/>
            <a:ext cx="4648200" cy="533400"/>
          </a:xfrm>
        </p:spPr>
        <p:txBody>
          <a:bodyPr/>
          <a:lstStyle/>
          <a:p>
            <a:r>
              <a:rPr lang="en-US" altLang="zh-CN" b="1" dirty="0">
                <a:solidFill>
                  <a:schemeClr val="accent3"/>
                </a:solidFill>
              </a:rPr>
              <a:t>IT </a:t>
            </a:r>
            <a:r>
              <a:rPr lang="zh-CN" altLang="en-US" b="1" dirty="0">
                <a:solidFill>
                  <a:schemeClr val="accent3"/>
                </a:solidFill>
              </a:rPr>
              <a:t>项目管理</a:t>
            </a:r>
            <a:endParaRPr lang="en-US" altLang="zh-CN" b="1"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承接外部项目的方式</a:t>
            </a:r>
            <a:endParaRPr lang="zh-CN" altLang="en-US" dirty="0"/>
          </a:p>
        </p:txBody>
      </p:sp>
      <p:sp>
        <p:nvSpPr>
          <p:cNvPr id="3" name="内容占位符 2"/>
          <p:cNvSpPr>
            <a:spLocks noGrp="1"/>
          </p:cNvSpPr>
          <p:nvPr>
            <p:ph idx="1"/>
          </p:nvPr>
        </p:nvSpPr>
        <p:spPr>
          <a:xfrm>
            <a:off x="467360" y="1489075"/>
            <a:ext cx="11292840" cy="4313555"/>
          </a:xfrm>
          <a:noFill/>
          <a:ln w="9525">
            <a:noFill/>
            <a:miter lim="800000"/>
          </a:ln>
        </p:spPr>
        <p:txBody>
          <a:bodyPr vert="horz" wrap="square" lIns="0" tIns="0" rIns="0" bIns="0" numCol="1" anchor="t" anchorCtr="0" compatLnSpc="1"/>
          <a:lstStyle/>
          <a:p>
            <a:r>
              <a:rPr lang="zh-CN" altLang="en-US" sz="2400" dirty="0"/>
              <a:t>招投标（议标、邀请招标、公开招标）</a:t>
            </a:r>
            <a:endParaRPr lang="zh-CN" altLang="en-US" sz="2400" dirty="0"/>
          </a:p>
          <a:p>
            <a:r>
              <a:rPr lang="zh-CN" altLang="en-US" sz="2400" dirty="0"/>
              <a:t>客户关系好，内定（如：已有良好合作关系下的后续</a:t>
            </a:r>
            <a:r>
              <a:rPr lang="zh-CN" altLang="en-US" sz="2400" dirty="0">
                <a:sym typeface="+mn-ea"/>
              </a:rPr>
              <a:t>项目合作</a:t>
            </a:r>
            <a:r>
              <a:rPr lang="zh-CN" altLang="en-US" sz="2400" dirty="0"/>
              <a:t>）</a:t>
            </a:r>
            <a:endParaRPr lang="en-US" altLang="zh-CN" sz="2400" dirty="0">
              <a:hlinkClick r:id="rId1" action="ppaction://hlinkfile"/>
            </a:endParaRPr>
          </a:p>
          <a:p>
            <a:r>
              <a:rPr lang="zh-CN" altLang="en-US" sz="2400" dirty="0"/>
              <a:t>业务人员主动拓展</a:t>
            </a:r>
            <a:endParaRPr lang="en-US" altLang="zh-CN" sz="2400" dirty="0">
              <a:hlinkClick r:id="rId1" action="ppaction://hlinkfile"/>
            </a:endParaRPr>
          </a:p>
          <a:p>
            <a:endParaRPr lang="zh-CN"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北戴河\after\indexyellow.jpg">
            <a:hlinkClick r:id="rId1"/>
          </p:cNvPr>
          <p:cNvPicPr>
            <a:picLocks noChangeAspect="1" noChangeArrowheads="1"/>
          </p:cNvPicPr>
          <p:nvPr/>
        </p:nvPicPr>
        <p:blipFill>
          <a:blip r:embed="rId2" cstate="print"/>
          <a:srcRect/>
          <a:stretch>
            <a:fillRect/>
          </a:stretch>
        </p:blipFill>
        <p:spPr bwMode="auto">
          <a:xfrm>
            <a:off x="4524375" y="1132840"/>
            <a:ext cx="3311525" cy="2483485"/>
          </a:xfrm>
          <a:prstGeom prst="roundRect">
            <a:avLst>
              <a:gd name="adj" fmla="val 8594"/>
            </a:avLst>
          </a:prstGeom>
          <a:solidFill>
            <a:srgbClr val="FFFFFF">
              <a:shade val="85000"/>
            </a:srgbClr>
          </a:solidFill>
          <a:ln>
            <a:noFill/>
          </a:ln>
          <a:effectLst/>
        </p:spPr>
      </p:pic>
      <p:sp>
        <p:nvSpPr>
          <p:cNvPr id="231426" name="Rectangle 2"/>
          <p:cNvSpPr>
            <a:spLocks noGrp="1"/>
          </p:cNvSpPr>
          <p:nvPr>
            <p:ph type="title" idx="4294967295"/>
          </p:nvPr>
        </p:nvSpPr>
        <p:spPr bwMode="auto">
          <a:xfrm>
            <a:off x="640080" y="304800"/>
            <a:ext cx="7616190" cy="609600"/>
          </a:xfrm>
        </p:spPr>
        <p:txBody>
          <a:bodyPr/>
          <a:lstStyle/>
          <a:p>
            <a:pPr eaLnBrk="1" hangingPunct="1">
              <a:defRPr/>
            </a:pPr>
            <a:r>
              <a:rPr lang="zh-CN" altLang="en-US" sz="2800" dirty="0"/>
              <a:t>示例：数字北戴河项目</a:t>
            </a:r>
            <a:endParaRPr lang="zh-CN" altLang="en-US" sz="2800" b="1" dirty="0">
              <a:ln>
                <a:noFill/>
              </a:ln>
              <a:solidFill>
                <a:srgbClr val="FFFFCC"/>
              </a:solidFill>
            </a:endParaRPr>
          </a:p>
        </p:txBody>
      </p:sp>
      <p:sp>
        <p:nvSpPr>
          <p:cNvPr id="1027" name="Rectangle 3"/>
          <p:cNvSpPr>
            <a:spLocks noChangeArrowheads="1"/>
          </p:cNvSpPr>
          <p:nvPr/>
        </p:nvSpPr>
        <p:spPr bwMode="auto">
          <a:xfrm>
            <a:off x="1524000" y="2072243"/>
            <a:ext cx="2643206" cy="706755"/>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kumimoji="0" lang="zh-CN"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以游客为中心</a:t>
            </a:r>
            <a:r>
              <a:rPr kumimoji="0" lang="zh-CN" altLang="en-US"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打造人性化信息平台</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pic>
        <p:nvPicPr>
          <p:cNvPr id="1028" name="Picture 4" descr="D:\北戴河\after\food.jpg"/>
          <p:cNvPicPr>
            <a:picLocks noChangeAspect="1" noChangeArrowheads="1"/>
          </p:cNvPicPr>
          <p:nvPr/>
        </p:nvPicPr>
        <p:blipFill>
          <a:blip r:embed="rId3" cstate="print"/>
          <a:srcRect/>
          <a:stretch>
            <a:fillRect/>
          </a:stretch>
        </p:blipFill>
        <p:spPr bwMode="auto">
          <a:xfrm>
            <a:off x="1719818" y="4429132"/>
            <a:ext cx="1304348" cy="1800000"/>
          </a:xfrm>
          <a:prstGeom prst="roundRect">
            <a:avLst>
              <a:gd name="adj" fmla="val 8594"/>
            </a:avLst>
          </a:prstGeom>
          <a:solidFill>
            <a:srgbClr val="FFFFFF">
              <a:shade val="85000"/>
            </a:srgbClr>
          </a:solidFill>
          <a:ln>
            <a:noFill/>
          </a:ln>
          <a:effectLst/>
        </p:spPr>
      </p:pic>
      <p:pic>
        <p:nvPicPr>
          <p:cNvPr id="1029" name="Picture 5" descr="D:\北戴河\after\hotel.jpg"/>
          <p:cNvPicPr>
            <a:picLocks noChangeArrowheads="1"/>
          </p:cNvPicPr>
          <p:nvPr/>
        </p:nvPicPr>
        <p:blipFill>
          <a:blip r:embed="rId4" cstate="print"/>
          <a:srcRect/>
          <a:stretch>
            <a:fillRect/>
          </a:stretch>
        </p:blipFill>
        <p:spPr bwMode="auto">
          <a:xfrm>
            <a:off x="3238480" y="4429132"/>
            <a:ext cx="1303200" cy="1800000"/>
          </a:xfrm>
          <a:prstGeom prst="roundRect">
            <a:avLst>
              <a:gd name="adj" fmla="val 8594"/>
            </a:avLst>
          </a:prstGeom>
          <a:solidFill>
            <a:srgbClr val="FFFFFF">
              <a:shade val="85000"/>
            </a:srgbClr>
          </a:solidFill>
          <a:ln>
            <a:noFill/>
          </a:ln>
          <a:effectLst/>
        </p:spPr>
      </p:pic>
      <p:pic>
        <p:nvPicPr>
          <p:cNvPr id="1030" name="Picture 6" descr="D:\北戴河\after\shoppingred.jpg"/>
          <p:cNvPicPr>
            <a:picLocks noChangeArrowheads="1"/>
          </p:cNvPicPr>
          <p:nvPr/>
        </p:nvPicPr>
        <p:blipFill>
          <a:blip r:embed="rId5" cstate="print"/>
          <a:srcRect/>
          <a:stretch>
            <a:fillRect/>
          </a:stretch>
        </p:blipFill>
        <p:spPr bwMode="auto">
          <a:xfrm>
            <a:off x="7739074" y="4429132"/>
            <a:ext cx="1303200" cy="1800000"/>
          </a:xfrm>
          <a:prstGeom prst="roundRect">
            <a:avLst>
              <a:gd name="adj" fmla="val 8594"/>
            </a:avLst>
          </a:prstGeom>
          <a:solidFill>
            <a:srgbClr val="FFFFFF">
              <a:shade val="85000"/>
            </a:srgbClr>
          </a:solidFill>
          <a:ln>
            <a:noFill/>
          </a:ln>
          <a:effectLst/>
        </p:spPr>
      </p:pic>
      <p:pic>
        <p:nvPicPr>
          <p:cNvPr id="1031" name="Picture 7" descr="D:\北戴河\after\view.jpg"/>
          <p:cNvPicPr>
            <a:picLocks noChangeArrowheads="1"/>
          </p:cNvPicPr>
          <p:nvPr/>
        </p:nvPicPr>
        <p:blipFill>
          <a:blip r:embed="rId6" cstate="print"/>
          <a:srcRect/>
          <a:stretch>
            <a:fillRect/>
          </a:stretch>
        </p:blipFill>
        <p:spPr bwMode="auto">
          <a:xfrm>
            <a:off x="6238876" y="4415082"/>
            <a:ext cx="1303200" cy="1800000"/>
          </a:xfrm>
          <a:prstGeom prst="roundRect">
            <a:avLst>
              <a:gd name="adj" fmla="val 8594"/>
            </a:avLst>
          </a:prstGeom>
          <a:solidFill>
            <a:srgbClr val="FFFFFF">
              <a:shade val="85000"/>
            </a:srgbClr>
          </a:solidFill>
          <a:ln>
            <a:noFill/>
          </a:ln>
          <a:effectLst/>
        </p:spPr>
      </p:pic>
      <p:pic>
        <p:nvPicPr>
          <p:cNvPr id="1032" name="Picture 8" descr="D:\北戴河\after\xinggreen1.jpg"/>
          <p:cNvPicPr>
            <a:picLocks noChangeArrowheads="1"/>
          </p:cNvPicPr>
          <p:nvPr/>
        </p:nvPicPr>
        <p:blipFill>
          <a:blip r:embed="rId7" cstate="print"/>
          <a:srcRect/>
          <a:stretch>
            <a:fillRect/>
          </a:stretch>
        </p:blipFill>
        <p:spPr bwMode="auto">
          <a:xfrm>
            <a:off x="4738678" y="4415082"/>
            <a:ext cx="1303200" cy="1800000"/>
          </a:xfrm>
          <a:prstGeom prst="roundRect">
            <a:avLst>
              <a:gd name="adj" fmla="val 8594"/>
            </a:avLst>
          </a:prstGeom>
          <a:solidFill>
            <a:srgbClr val="FFFFFF">
              <a:shade val="85000"/>
            </a:srgbClr>
          </a:solidFill>
          <a:ln>
            <a:noFill/>
          </a:ln>
          <a:effectLst/>
        </p:spPr>
      </p:pic>
      <p:pic>
        <p:nvPicPr>
          <p:cNvPr id="1033" name="Picture 9" descr="D:\北戴河\after\yu.jpg"/>
          <p:cNvPicPr>
            <a:picLocks noChangeArrowheads="1"/>
          </p:cNvPicPr>
          <p:nvPr/>
        </p:nvPicPr>
        <p:blipFill>
          <a:blip r:embed="rId8" cstate="print"/>
          <a:srcRect/>
          <a:stretch>
            <a:fillRect/>
          </a:stretch>
        </p:blipFill>
        <p:spPr bwMode="auto">
          <a:xfrm>
            <a:off x="9239272" y="4429132"/>
            <a:ext cx="1303200" cy="1800000"/>
          </a:xfrm>
          <a:prstGeom prst="roundRect">
            <a:avLst>
              <a:gd name="adj" fmla="val 8594"/>
            </a:avLst>
          </a:prstGeom>
          <a:solidFill>
            <a:srgbClr val="FFFFFF">
              <a:shade val="85000"/>
            </a:srgbClr>
          </a:solidFill>
          <a:ln>
            <a:noFill/>
          </a:ln>
          <a:effectLst/>
        </p:spPr>
      </p:pic>
      <p:sp>
        <p:nvSpPr>
          <p:cNvPr id="33" name="Rectangle 3"/>
          <p:cNvSpPr>
            <a:spLocks noChangeArrowheads="1"/>
          </p:cNvSpPr>
          <p:nvPr/>
        </p:nvSpPr>
        <p:spPr bwMode="auto">
          <a:xfrm rot="20054422">
            <a:off x="1524000" y="3929731"/>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品美食</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sp>
        <p:nvSpPr>
          <p:cNvPr id="34" name="Rectangle 3"/>
          <p:cNvSpPr>
            <a:spLocks noChangeArrowheads="1"/>
          </p:cNvSpPr>
          <p:nvPr/>
        </p:nvSpPr>
        <p:spPr bwMode="auto">
          <a:xfrm rot="20426462">
            <a:off x="3024166" y="385829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住舒适</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Rectangle 3"/>
          <p:cNvSpPr>
            <a:spLocks noChangeArrowheads="1"/>
          </p:cNvSpPr>
          <p:nvPr/>
        </p:nvSpPr>
        <p:spPr bwMode="auto">
          <a:xfrm rot="20312242">
            <a:off x="4667240" y="391763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行畅通</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Rectangle 3"/>
          <p:cNvSpPr>
            <a:spLocks noChangeArrowheads="1"/>
          </p:cNvSpPr>
          <p:nvPr/>
        </p:nvSpPr>
        <p:spPr bwMode="auto">
          <a:xfrm rot="20130542">
            <a:off x="7679867" y="3808865"/>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购放心</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Rectangle 3"/>
          <p:cNvSpPr>
            <a:spLocks noChangeArrowheads="1"/>
          </p:cNvSpPr>
          <p:nvPr/>
        </p:nvSpPr>
        <p:spPr bwMode="auto">
          <a:xfrm rot="20292000">
            <a:off x="6114097" y="3850062"/>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游美景</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Rectangle 3"/>
          <p:cNvSpPr>
            <a:spLocks noChangeArrowheads="1"/>
          </p:cNvSpPr>
          <p:nvPr/>
        </p:nvSpPr>
        <p:spPr bwMode="auto">
          <a:xfrm rot="20062671">
            <a:off x="9177072" y="3892684"/>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乐无边</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2898"/>
            <a:ext cx="11360149" cy="647700"/>
          </a:xfrm>
        </p:spPr>
        <p:txBody>
          <a:bodyPr/>
          <a:lstStyle/>
          <a:p>
            <a:r>
              <a:rPr lang="zh-CN" altLang="en-US" dirty="0"/>
              <a:t>二、研发新产品项目的论证与立项</a:t>
            </a:r>
            <a:endParaRPr lang="zh-CN" altLang="en-US"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1916" y="2159849"/>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833565" y="1101195"/>
            <a:ext cx="4572000" cy="5503440"/>
            <a:chOff x="16320" y="1354560"/>
            <a:chExt cx="4572000" cy="5503440"/>
          </a:xfrm>
        </p:grpSpPr>
        <p:pic>
          <p:nvPicPr>
            <p:cNvPr id="81922" name="Picture 2" descr="产品流程"/>
            <p:cNvPicPr>
              <a:picLocks noChangeAspect="1" noChangeArrowheads="1"/>
            </p:cNvPicPr>
            <p:nvPr/>
          </p:nvPicPr>
          <p:blipFill rotWithShape="1">
            <a:blip r:embed="rId2">
              <a:extLst>
                <a:ext uri="{28A0092B-C50C-407E-A947-70E740481C1C}">
                  <a14:useLocalDpi xmlns:a14="http://schemas.microsoft.com/office/drawing/2010/main" val="0"/>
                </a:ext>
              </a:extLst>
            </a:blip>
            <a:srcRect l="6811" r="6502"/>
            <a:stretch>
              <a:fillRect/>
            </a:stretch>
          </p:blipFill>
          <p:spPr bwMode="auto">
            <a:xfrm>
              <a:off x="16320" y="1354560"/>
              <a:ext cx="4572000" cy="5503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10" name="矩形 9"/>
          <p:cNvSpPr/>
          <p:nvPr/>
        </p:nvSpPr>
        <p:spPr bwMode="auto">
          <a:xfrm>
            <a:off x="2188839" y="2159849"/>
            <a:ext cx="3185171" cy="4444786"/>
          </a:xfrm>
          <a:prstGeom prst="rect">
            <a:avLst/>
          </a:prstGeom>
          <a:solidFill>
            <a:srgbClr val="FFFFFF">
              <a:alpha val="6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cxnSp>
        <p:nvCxnSpPr>
          <p:cNvPr id="15" name="直接箭头连接符 14"/>
          <p:cNvCxnSpPr/>
          <p:nvPr/>
        </p:nvCxnSpPr>
        <p:spPr bwMode="auto">
          <a:xfrm>
            <a:off x="4246245" y="1804035"/>
            <a:ext cx="2530929" cy="178486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hlink"/>
                                      </p:to>
                                    </p:animClr>
                                  </p:childTnLst>
                                </p:cTn>
                              </p:par>
                              <p:par>
                                <p:cTn id="7" presetID="3" presetClass="emph" presetSubtype="2" fill="hold"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hlink"/>
                                      </p:to>
                                    </p:animClr>
                                  </p:childTnLst>
                                </p:cTn>
                              </p:par>
                              <p:par>
                                <p:cTn id="9" presetID="3" presetClass="emph" presetSubtype="2" fill="hold"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hlink"/>
                                      </p:to>
                                    </p:animClr>
                                  </p:childTnLst>
                                </p:cTn>
                              </p:par>
                              <p:par>
                                <p:cTn id="11" presetID="3" presetClass="emph" presetSubtype="2" fill="hold" nodeType="withEffect">
                                  <p:stCondLst>
                                    <p:cond delay="0"/>
                                  </p:stCondLst>
                                  <p:childTnLst>
                                    <p:animClr clrSpc="rgb" dir="cw">
                                      <p:cBhvr override="childStyle">
                                        <p:cTn id="12" dur="500" fill="hold"/>
                                        <p:tgtEl>
                                          <p:spTgt spid="3">
                                            <p:txEl>
                                              <p:pRg st="3" end="3"/>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如何发现问题（用户需求）</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思考：如何找到大众用户的需求？</a:t>
            </a:r>
            <a:r>
              <a:rPr lang="en-US" altLang="zh-CN" sz="2400" dirty="0"/>
              <a:t>(</a:t>
            </a:r>
            <a:r>
              <a:rPr lang="zh-CN" altLang="en-US" sz="2400" b="1" dirty="0">
                <a:solidFill>
                  <a:srgbClr val="FF0000"/>
                </a:solidFill>
              </a:rPr>
              <a:t>离苦得乐</a:t>
            </a:r>
            <a:r>
              <a:rPr lang="en-US" altLang="zh-CN" sz="2400" dirty="0"/>
              <a:t>)</a:t>
            </a:r>
            <a:endParaRPr lang="en-US" altLang="zh-CN" sz="2400" dirty="0"/>
          </a:p>
          <a:p>
            <a:pPr lvl="1">
              <a:lnSpc>
                <a:spcPct val="130000"/>
              </a:lnSpc>
            </a:pPr>
            <a:r>
              <a:rPr lang="zh-CN" altLang="en-US" sz="2000" dirty="0"/>
              <a:t>为什么人们会买账？这里有两个最基础的答案，人们通常把钱花在两件事上：第一，他们经常把钱花在</a:t>
            </a:r>
            <a:r>
              <a:rPr lang="zh-CN" altLang="en-US" sz="2000" dirty="0">
                <a:solidFill>
                  <a:srgbClr val="FF0000"/>
                </a:solidFill>
              </a:rPr>
              <a:t>对抗痛苦</a:t>
            </a:r>
            <a:r>
              <a:rPr lang="zh-CN" altLang="en-US" sz="2000" dirty="0"/>
              <a:t>上，第二，他们把钱花在</a:t>
            </a:r>
            <a:r>
              <a:rPr lang="zh-CN" altLang="en-US" sz="2000" dirty="0">
                <a:solidFill>
                  <a:srgbClr val="FF0000"/>
                </a:solidFill>
              </a:rPr>
              <a:t>追求享乐</a:t>
            </a:r>
            <a:r>
              <a:rPr lang="zh-CN" altLang="en-US" sz="2000" dirty="0"/>
              <a:t>上。 “做痛苦的生意”常常要比“做快乐的生意”要好。            --来自36氪， </a:t>
            </a:r>
            <a:r>
              <a:rPr lang="zh-CN" altLang="en-US" sz="2000" dirty="0">
                <a:hlinkClick r:id="rId1"/>
              </a:rPr>
              <a:t>http://www.36kr.com/p/141719.html</a:t>
            </a:r>
            <a:r>
              <a:rPr lang="zh-CN" altLang="en-US" sz="2000" dirty="0"/>
              <a:t> </a:t>
            </a:r>
            <a:br>
              <a:rPr lang="zh-CN" altLang="en-US" sz="2000" dirty="0"/>
            </a:br>
            <a:endParaRPr lang="zh-CN" altLang="en-US" sz="1200" dirty="0"/>
          </a:p>
          <a:p>
            <a:r>
              <a:rPr lang="zh-CN" altLang="en-US" sz="2400" dirty="0"/>
              <a:t>讨论：下面的产品解决了用户的什么痛点，给用户带来了哪些快乐？</a:t>
            </a:r>
            <a:endParaRPr lang="en-US" altLang="zh-CN" sz="2400" dirty="0"/>
          </a:p>
          <a:p>
            <a:pPr lvl="1"/>
            <a:endParaRPr lang="zh-CN" altLang="en-US" dirty="0"/>
          </a:p>
        </p:txBody>
      </p:sp>
      <p:pic>
        <p:nvPicPr>
          <p:cNvPr id="4" name="Picture 2" descr="E:\教学资料\项目管理\参考资料\微信logo.jpg微信logo"/>
          <p:cNvPicPr>
            <a:picLocks noChangeAspect="1" noChangeArrowheads="1"/>
          </p:cNvPicPr>
          <p:nvPr/>
        </p:nvPicPr>
        <p:blipFill>
          <a:blip r:embed="rId2"/>
          <a:srcRect/>
          <a:stretch>
            <a:fillRect/>
          </a:stretch>
        </p:blipFill>
        <p:spPr bwMode="auto">
          <a:xfrm>
            <a:off x="3622358" y="433895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1535430" y="433895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E:\教学资料\项目管理\参考资料\支付宝logo.jpg支付宝logo"/>
          <p:cNvPicPr>
            <a:picLocks noChangeAspect="1" noChangeArrowheads="1"/>
          </p:cNvPicPr>
          <p:nvPr/>
        </p:nvPicPr>
        <p:blipFill>
          <a:blip r:embed="rId4"/>
          <a:srcRect/>
          <a:stretch>
            <a:fillRect/>
          </a:stretch>
        </p:blipFill>
        <p:spPr bwMode="auto">
          <a:xfrm>
            <a:off x="5638165" y="4338955"/>
            <a:ext cx="1464310" cy="146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E:\教学资料\项目管理\参考资料\百度logo.jpg百度logo"/>
          <p:cNvPicPr>
            <a:picLocks noChangeAspect="1" noChangeArrowheads="1"/>
          </p:cNvPicPr>
          <p:nvPr/>
        </p:nvPicPr>
        <p:blipFill>
          <a:blip r:embed="rId5"/>
          <a:srcRect/>
          <a:stretch>
            <a:fillRect/>
          </a:stretch>
        </p:blipFill>
        <p:spPr bwMode="auto">
          <a:xfrm>
            <a:off x="7745413" y="433927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8850"/>
                                        </p:tgtEl>
                                        <p:attrNameLst>
                                          <p:attrName>style.visibility</p:attrName>
                                        </p:attrNameLst>
                                      </p:cBhvr>
                                      <p:to>
                                        <p:strVal val="visible"/>
                                      </p:to>
                                    </p:set>
                                    <p:anim calcmode="lin" valueType="num">
                                      <p:cBhvr additive="base">
                                        <p:cTn id="21" dur="500" fill="hold"/>
                                        <p:tgtEl>
                                          <p:spTgt spid="78850"/>
                                        </p:tgtEl>
                                        <p:attrNameLst>
                                          <p:attrName>ppt_x</p:attrName>
                                        </p:attrNameLst>
                                      </p:cBhvr>
                                      <p:tavLst>
                                        <p:tav tm="0">
                                          <p:val>
                                            <p:strVal val="#ppt_x"/>
                                          </p:val>
                                        </p:tav>
                                        <p:tav tm="100000">
                                          <p:val>
                                            <p:strVal val="#ppt_x"/>
                                          </p:val>
                                        </p:tav>
                                      </p:tavLst>
                                    </p:anim>
                                    <p:anim calcmode="lin" valueType="num">
                                      <p:cBhvr additive="base">
                                        <p:cTn id="22" dur="500" fill="hold"/>
                                        <p:tgtEl>
                                          <p:spTgt spid="7885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328"/>
            <a:ext cx="11360149" cy="647700"/>
          </a:xfrm>
        </p:spPr>
        <p:txBody>
          <a:bodyPr/>
          <a:lstStyle/>
          <a:p>
            <a:r>
              <a:rPr lang="zh-CN" altLang="en-US" dirty="0"/>
              <a:t>如何发现问题（用户需求</a:t>
            </a:r>
            <a:r>
              <a:rPr lang="en-US" altLang="zh-CN" dirty="0"/>
              <a:t>-</a:t>
            </a:r>
            <a:r>
              <a:rPr lang="zh-CN" altLang="en-US" dirty="0"/>
              <a:t>更高的追求）</a:t>
            </a:r>
            <a:endParaRPr lang="zh-CN" altLang="en-US" dirty="0"/>
          </a:p>
        </p:txBody>
      </p:sp>
      <p:sp>
        <p:nvSpPr>
          <p:cNvPr id="3" name="内容占位符 2"/>
          <p:cNvSpPr>
            <a:spLocks noGrp="1"/>
          </p:cNvSpPr>
          <p:nvPr>
            <p:ph idx="1"/>
          </p:nvPr>
        </p:nvSpPr>
        <p:spPr>
          <a:xfrm>
            <a:off x="466725" y="1306195"/>
            <a:ext cx="11293475" cy="4313555"/>
          </a:xfrm>
        </p:spPr>
        <p:txBody>
          <a:bodyPr/>
          <a:lstStyle/>
          <a:p>
            <a:r>
              <a:rPr lang="zh-CN" altLang="en-US" sz="2400" dirty="0">
                <a:solidFill>
                  <a:schemeClr val="tx1"/>
                </a:solidFill>
              </a:rPr>
              <a:t>优秀的</a:t>
            </a:r>
            <a:r>
              <a:rPr lang="en-US" altLang="zh-CN" sz="2400" dirty="0">
                <a:solidFill>
                  <a:schemeClr val="tx1"/>
                </a:solidFill>
              </a:rPr>
              <a:t>IT</a:t>
            </a:r>
            <a:r>
              <a:rPr lang="zh-CN" altLang="en-US" sz="2400" dirty="0">
                <a:solidFill>
                  <a:schemeClr val="tx1"/>
                </a:solidFill>
              </a:rPr>
              <a:t>产品除了满足上述所说的“</a:t>
            </a:r>
            <a:r>
              <a:rPr lang="zh-CN" altLang="en-US" sz="2400" dirty="0">
                <a:solidFill>
                  <a:schemeClr val="tx1"/>
                </a:solidFill>
                <a:sym typeface="+mn-ea"/>
              </a:rPr>
              <a:t>离苦得乐</a:t>
            </a:r>
            <a:r>
              <a:rPr lang="zh-CN" altLang="en-US" sz="2400" dirty="0">
                <a:solidFill>
                  <a:schemeClr val="tx1"/>
                </a:solidFill>
              </a:rPr>
              <a:t>”之外，更重要的是要</a:t>
            </a:r>
            <a:r>
              <a:rPr lang="en-US" altLang="zh-CN" sz="2400" dirty="0">
                <a:solidFill>
                  <a:srgbClr val="FF0000"/>
                </a:solidFill>
              </a:rPr>
              <a:t>“</a:t>
            </a:r>
            <a:r>
              <a:rPr lang="zh-CN" altLang="en-US" sz="2400" dirty="0">
                <a:solidFill>
                  <a:srgbClr val="FF0000"/>
                </a:solidFill>
                <a:sym typeface="+mn-ea"/>
              </a:rPr>
              <a:t>以人为本、超越技术</a:t>
            </a:r>
            <a:r>
              <a:rPr lang="en-US" altLang="zh-CN" sz="2400" dirty="0">
                <a:solidFill>
                  <a:srgbClr val="FF0000"/>
                </a:solidFill>
              </a:rPr>
              <a:t>”</a:t>
            </a:r>
            <a:endParaRPr lang="zh-CN" altLang="en-US" sz="2400" dirty="0">
              <a:solidFill>
                <a:schemeClr val="tx1"/>
              </a:solidFill>
            </a:endParaRPr>
          </a:p>
          <a:p>
            <a:r>
              <a:rPr lang="zh-CN" altLang="en-US" sz="2400" dirty="0">
                <a:sym typeface="+mn-ea"/>
              </a:rPr>
              <a:t>从“能用”提升至</a:t>
            </a:r>
            <a:r>
              <a:rPr lang="zh-CN" altLang="en-US" sz="2400" dirty="0" smtClean="0">
                <a:sym typeface="+mn-ea"/>
              </a:rPr>
              <a:t>“好用”，甚至“贴心”，以技术为核心趋向人文艺术为灵魂</a:t>
            </a:r>
            <a:endParaRPr lang="en-US" altLang="zh-CN" sz="2400" dirty="0">
              <a:solidFill>
                <a:srgbClr val="FF0000"/>
              </a:solidFill>
            </a:endParaRPr>
          </a:p>
          <a:p>
            <a:endParaRPr lang="en-US" altLang="zh-CN" sz="2400" dirty="0">
              <a:solidFill>
                <a:srgbClr val="FF0000"/>
              </a:solidFill>
            </a:endParaRPr>
          </a:p>
        </p:txBody>
      </p:sp>
      <p:pic>
        <p:nvPicPr>
          <p:cNvPr id="6" name="Picture 4" descr="http://img5.pcpop.com/ProductImages/Original/4/4205/00420515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53659"/>
          <a:stretch>
            <a:fillRect/>
          </a:stretch>
        </p:blipFill>
        <p:spPr bwMode="auto">
          <a:xfrm>
            <a:off x="1524001" y="3483996"/>
            <a:ext cx="2423782" cy="3174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http://dlgz.nhedu.net/kzhome/dianjiao/yingjian/weicheng.jpg"/>
          <p:cNvPicPr>
            <a:picLocks noChangeAspect="1" noChangeArrowheads="1"/>
          </p:cNvPicPr>
          <p:nvPr/>
        </p:nvPicPr>
        <p:blipFill rotWithShape="1">
          <a:blip r:embed="rId2">
            <a:extLst>
              <a:ext uri="{28A0092B-C50C-407E-A947-70E740481C1C}">
                <a14:useLocalDpi xmlns:a14="http://schemas.microsoft.com/office/drawing/2010/main" val="0"/>
              </a:ext>
            </a:extLst>
          </a:blip>
          <a:srcRect r="4037"/>
          <a:stretch>
            <a:fillRect/>
          </a:stretch>
        </p:blipFill>
        <p:spPr bwMode="auto">
          <a:xfrm>
            <a:off x="4173220" y="3590925"/>
            <a:ext cx="2814320" cy="29457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http://img5.pcpop.com/ProductImages/500x375/5/5325/0053254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325" y="3789045"/>
            <a:ext cx="3241675" cy="24314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p:cNvSpPr txBox="1"/>
          <p:nvPr/>
        </p:nvSpPr>
        <p:spPr>
          <a:xfrm>
            <a:off x="2207542" y="2915413"/>
            <a:ext cx="1046480" cy="645160"/>
          </a:xfrm>
          <a:prstGeom prst="rect">
            <a:avLst/>
          </a:prstGeom>
          <a:noFill/>
        </p:spPr>
        <p:txBody>
          <a:bodyPr wrap="none" rtlCol="0">
            <a:spAutoFit/>
          </a:bodyPr>
          <a:p>
            <a:r>
              <a:rPr lang="en-US" altLang="zh-CN" sz="3600" dirty="0" err="1" smtClean="0">
                <a:solidFill>
                  <a:srgbClr val="FF0000"/>
                </a:solidFill>
              </a:rPr>
              <a:t>ipad</a:t>
            </a:r>
            <a:endParaRPr lang="zh-CN" altLang="en-US" sz="3600" dirty="0">
              <a:solidFill>
                <a:srgbClr val="FF0000"/>
              </a:solidFill>
            </a:endParaRPr>
          </a:p>
        </p:txBody>
      </p:sp>
      <p:sp>
        <p:nvSpPr>
          <p:cNvPr id="12" name="TextBox 11"/>
          <p:cNvSpPr txBox="1"/>
          <p:nvPr/>
        </p:nvSpPr>
        <p:spPr>
          <a:xfrm>
            <a:off x="4893912" y="2879527"/>
            <a:ext cx="1910080" cy="645160"/>
          </a:xfrm>
          <a:prstGeom prst="rect">
            <a:avLst/>
          </a:prstGeom>
          <a:noFill/>
        </p:spPr>
        <p:txBody>
          <a:bodyPr wrap="none" rtlCol="0">
            <a:spAutoFit/>
          </a:bodyPr>
          <a:p>
            <a:r>
              <a:rPr lang="en-US" altLang="zh-CN" sz="3600" dirty="0">
                <a:solidFill>
                  <a:srgbClr val="FF0000"/>
                </a:solidFill>
              </a:rPr>
              <a:t>t</a:t>
            </a:r>
            <a:r>
              <a:rPr lang="en-US" altLang="zh-CN" sz="3600" dirty="0" smtClean="0">
                <a:solidFill>
                  <a:srgbClr val="FF0000"/>
                </a:solidFill>
              </a:rPr>
              <a:t>ablet pc</a:t>
            </a:r>
            <a:endParaRPr lang="zh-CN" altLang="en-US" sz="3600" dirty="0">
              <a:solidFill>
                <a:srgbClr val="FF0000"/>
              </a:solidFill>
            </a:endParaRPr>
          </a:p>
        </p:txBody>
      </p:sp>
      <p:sp>
        <p:nvSpPr>
          <p:cNvPr id="10" name="TextBox 12"/>
          <p:cNvSpPr txBox="1"/>
          <p:nvPr/>
        </p:nvSpPr>
        <p:spPr>
          <a:xfrm>
            <a:off x="7953104" y="2915413"/>
            <a:ext cx="1681480" cy="645160"/>
          </a:xfrm>
          <a:prstGeom prst="rect">
            <a:avLst/>
          </a:prstGeom>
          <a:noFill/>
        </p:spPr>
        <p:txBody>
          <a:bodyPr wrap="none" rtlCol="0">
            <a:spAutoFit/>
          </a:bodyPr>
          <a:p>
            <a:r>
              <a:rPr lang="en-US" altLang="zh-CN" sz="3600" dirty="0" smtClean="0">
                <a:solidFill>
                  <a:srgbClr val="FF0000"/>
                </a:solidFill>
              </a:rPr>
              <a:t>surface</a:t>
            </a:r>
            <a:endParaRPr lang="zh-CN" altLang="en-US" sz="3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产品愿景和商业机会</a:t>
            </a:r>
            <a:endParaRPr lang="zh-CN" altLang="en-US" dirty="0"/>
          </a:p>
        </p:txBody>
      </p:sp>
      <p:sp>
        <p:nvSpPr>
          <p:cNvPr id="3" name="内容占位符 2"/>
          <p:cNvSpPr>
            <a:spLocks noGrp="1"/>
          </p:cNvSpPr>
          <p:nvPr>
            <p:ph idx="1"/>
          </p:nvPr>
        </p:nvSpPr>
        <p:spPr>
          <a:xfrm>
            <a:off x="393700" y="1382395"/>
            <a:ext cx="11489690" cy="4817110"/>
          </a:xfrm>
        </p:spPr>
        <p:txBody>
          <a:bodyPr/>
          <a:lstStyle/>
          <a:p>
            <a:r>
              <a:rPr lang="zh-CN" altLang="en-US" sz="2400" dirty="0"/>
              <a:t>产品愿景（定位）：一句话（或一段话）描述产品能给予</a:t>
            </a:r>
            <a:r>
              <a:rPr lang="zh-CN" altLang="en-US" sz="2400" dirty="0">
                <a:solidFill>
                  <a:srgbClr val="FF0000"/>
                </a:solidFill>
              </a:rPr>
              <a:t>用户的深层体验</a:t>
            </a:r>
            <a:r>
              <a:rPr lang="zh-CN" altLang="en-US" sz="2400" dirty="0"/>
              <a:t>。</a:t>
            </a:r>
            <a:endParaRPr lang="en-US" altLang="zh-CN" sz="2400" dirty="0"/>
          </a:p>
          <a:p>
            <a:pPr lvl="1"/>
            <a:r>
              <a:rPr lang="zh-CN" altLang="en-US" sz="2000" dirty="0"/>
              <a:t>“微博能够满足用户的心理诉求，让他</a:t>
            </a:r>
            <a:r>
              <a:rPr lang="zh-CN" altLang="en-US" sz="2000" dirty="0">
                <a:solidFill>
                  <a:srgbClr val="FF0000"/>
                </a:solidFill>
              </a:rPr>
              <a:t>获得安慰感、排除孤独感</a:t>
            </a:r>
            <a:r>
              <a:rPr lang="zh-CN" altLang="en-US" sz="2000" dirty="0"/>
              <a:t>，让他</a:t>
            </a:r>
            <a:r>
              <a:rPr lang="zh-CN" altLang="en-US" sz="2000" dirty="0">
                <a:solidFill>
                  <a:srgbClr val="FF0000"/>
                </a:solidFill>
              </a:rPr>
              <a:t>获得成就感</a:t>
            </a:r>
            <a:r>
              <a:rPr lang="zh-CN" altLang="en-US" sz="2000" dirty="0"/>
              <a:t>，让他在里面</a:t>
            </a:r>
            <a:r>
              <a:rPr lang="zh-CN" altLang="en-US" sz="2000" dirty="0">
                <a:solidFill>
                  <a:srgbClr val="FF0000"/>
                </a:solidFill>
              </a:rPr>
              <a:t>更加自信</a:t>
            </a:r>
            <a:r>
              <a:rPr lang="zh-CN" altLang="en-US" sz="2000" dirty="0"/>
              <a:t>” </a:t>
            </a:r>
            <a:r>
              <a:rPr lang="en-US" altLang="zh-CN" sz="2000" dirty="0"/>
              <a:t>—</a:t>
            </a:r>
            <a:r>
              <a:rPr lang="zh-CN" altLang="en-US" sz="2000" dirty="0"/>
              <a:t>张小龙</a:t>
            </a:r>
            <a:br>
              <a:rPr lang="zh-CN" altLang="en-US" sz="2000" dirty="0"/>
            </a:br>
            <a:endParaRPr lang="en-US" altLang="zh-CN" sz="1800" dirty="0"/>
          </a:p>
          <a:p>
            <a:r>
              <a:rPr lang="zh-CN" altLang="en-US" sz="2400" dirty="0"/>
              <a:t>商业机会：针对“问题”，提出改进的方案，并构建相应的商业模式（</a:t>
            </a:r>
            <a:r>
              <a:rPr lang="zh-CN" altLang="en-US" sz="2400" dirty="0">
                <a:solidFill>
                  <a:srgbClr val="FF0000"/>
                </a:solidFill>
              </a:rPr>
              <a:t>如何赚钱</a:t>
            </a:r>
            <a:r>
              <a:rPr lang="zh-CN" altLang="en-US" sz="2400" dirty="0"/>
              <a:t>）。</a:t>
            </a:r>
            <a:endParaRPr lang="zh-CN" altLang="en-US" sz="2200" dirty="0"/>
          </a:p>
          <a:p>
            <a:pPr lvl="1"/>
            <a:r>
              <a:rPr lang="zh-CN" altLang="en-US" sz="2200" dirty="0">
                <a:sym typeface="+mn-ea"/>
              </a:rPr>
              <a:t>分析下列互联网产品的商业模式</a:t>
            </a:r>
            <a:endParaRPr lang="en-US" altLang="zh-CN" sz="2200" dirty="0"/>
          </a:p>
          <a:p>
            <a:pPr lvl="1"/>
            <a:endParaRPr lang="en-US" altLang="zh-CN" sz="2200" dirty="0"/>
          </a:p>
          <a:p>
            <a:endParaRPr lang="en-US" altLang="zh-CN" sz="2400" dirty="0"/>
          </a:p>
        </p:txBody>
      </p:sp>
      <p:pic>
        <p:nvPicPr>
          <p:cNvPr id="4" name="Picture 2" descr="E:\教学资料\项目管理\参考资料\微信logo.jpg微信logo"/>
          <p:cNvPicPr>
            <a:picLocks noChangeAspect="1" noChangeArrowheads="1"/>
          </p:cNvPicPr>
          <p:nvPr/>
        </p:nvPicPr>
        <p:blipFill>
          <a:blip r:embed="rId1"/>
          <a:srcRect/>
          <a:stretch>
            <a:fillRect/>
          </a:stretch>
        </p:blipFill>
        <p:spPr bwMode="auto">
          <a:xfrm>
            <a:off x="1867218" y="421703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qile\Desktop\临时图片\L0.pngL0"/>
          <p:cNvPicPr>
            <a:picLocks noChangeAspect="1" noChangeArrowheads="1"/>
          </p:cNvPicPr>
          <p:nvPr/>
        </p:nvPicPr>
        <p:blipFill>
          <a:blip r:embed="rId2"/>
          <a:srcRect/>
          <a:stretch>
            <a:fillRect/>
          </a:stretch>
        </p:blipFill>
        <p:spPr bwMode="auto">
          <a:xfrm>
            <a:off x="4252278" y="421735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6631940" y="421703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nodeType="afterEffect">
                                  <p:stCondLst>
                                    <p:cond delay="0"/>
                                  </p:stCondLst>
                                  <p:childTnLst>
                                    <p:set>
                                      <p:cBhvr>
                                        <p:cTn id="35" dur="1" fill="hold">
                                          <p:stCondLst>
                                            <p:cond delay="0"/>
                                          </p:stCondLst>
                                        </p:cTn>
                                        <p:tgtEl>
                                          <p:spTgt spid="78850"/>
                                        </p:tgtEl>
                                        <p:attrNameLst>
                                          <p:attrName>style.visibility</p:attrName>
                                        </p:attrNameLst>
                                      </p:cBhvr>
                                      <p:to>
                                        <p:strVal val="visible"/>
                                      </p:to>
                                    </p:set>
                                    <p:anim calcmode="lin" valueType="num">
                                      <p:cBhvr additive="base">
                                        <p:cTn id="36" dur="500" fill="hold"/>
                                        <p:tgtEl>
                                          <p:spTgt spid="78850"/>
                                        </p:tgtEl>
                                        <p:attrNameLst>
                                          <p:attrName>ppt_x</p:attrName>
                                        </p:attrNameLst>
                                      </p:cBhvr>
                                      <p:tavLst>
                                        <p:tav tm="0">
                                          <p:val>
                                            <p:strVal val="#ppt_x"/>
                                          </p:val>
                                        </p:tav>
                                        <p:tav tm="100000">
                                          <p:val>
                                            <p:strVal val="#ppt_x"/>
                                          </p:val>
                                        </p:tav>
                                      </p:tavLst>
                                    </p:anim>
                                    <p:anim calcmode="lin" valueType="num">
                                      <p:cBhvr additive="base">
                                        <p:cTn id="37" dur="500" fill="hold"/>
                                        <p:tgtEl>
                                          <p:spTgt spid="788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用户分析（用户画像）</a:t>
            </a:r>
            <a:endParaRPr lang="zh-CN" altLang="en-US" dirty="0"/>
          </a:p>
        </p:txBody>
      </p:sp>
      <p:sp>
        <p:nvSpPr>
          <p:cNvPr id="3" name="内容占位符 2"/>
          <p:cNvSpPr>
            <a:spLocks noGrp="1"/>
          </p:cNvSpPr>
          <p:nvPr>
            <p:ph idx="1"/>
          </p:nvPr>
        </p:nvSpPr>
        <p:spPr>
          <a:xfrm>
            <a:off x="393700" y="1370330"/>
            <a:ext cx="11366500" cy="4313238"/>
          </a:xfrm>
        </p:spPr>
        <p:txBody>
          <a:bodyPr/>
          <a:lstStyle/>
          <a:p>
            <a:r>
              <a:rPr lang="zh-CN" altLang="en-US" sz="2400" dirty="0"/>
              <a:t>分析产品所服务的主要人群的特点，重点是用户的“痛处”或“愿望”，同时考虑其经济状况、消费观念、行为特征等多种因素，绘制出清晰的</a:t>
            </a:r>
            <a:r>
              <a:rPr lang="zh-CN" altLang="en-US" sz="2400" dirty="0">
                <a:solidFill>
                  <a:srgbClr val="FF0000"/>
                </a:solidFill>
              </a:rPr>
              <a:t>用户画像</a:t>
            </a:r>
            <a:endParaRPr lang="en-US" altLang="zh-CN" sz="2000" dirty="0"/>
          </a:p>
          <a:p>
            <a:pPr lvl="1"/>
            <a:endParaRPr lang="en-US" altLang="zh-CN" sz="2200" dirty="0"/>
          </a:p>
          <a:p>
            <a:endParaRPr lang="en-US" altLang="zh-CN" sz="2400" dirty="0"/>
          </a:p>
        </p:txBody>
      </p:sp>
      <p:pic>
        <p:nvPicPr>
          <p:cNvPr id="4" name="图片 3" descr="用户分析"/>
          <p:cNvPicPr>
            <a:picLocks noChangeAspect="1"/>
          </p:cNvPicPr>
          <p:nvPr/>
        </p:nvPicPr>
        <p:blipFill>
          <a:blip r:embed="rId1"/>
          <a:srcRect t="21955" b="5023"/>
          <a:stretch>
            <a:fillRect/>
          </a:stretch>
        </p:blipFill>
        <p:spPr>
          <a:xfrm>
            <a:off x="1047750" y="2306955"/>
            <a:ext cx="10058400" cy="408051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5438"/>
            <a:ext cx="11360149" cy="647700"/>
          </a:xfrm>
        </p:spPr>
        <p:txBody>
          <a:bodyPr/>
          <a:lstStyle/>
          <a:p>
            <a:r>
              <a:rPr lang="zh-CN" altLang="en-US" dirty="0"/>
              <a:t>用户分析（关于品牌推广运营）</a:t>
            </a:r>
            <a:endParaRPr lang="en-US" altLang="zh-CN" dirty="0"/>
          </a:p>
        </p:txBody>
      </p:sp>
      <p:sp>
        <p:nvSpPr>
          <p:cNvPr id="3" name="内容占位符 2"/>
          <p:cNvSpPr>
            <a:spLocks noGrp="1"/>
          </p:cNvSpPr>
          <p:nvPr>
            <p:ph idx="1"/>
          </p:nvPr>
        </p:nvSpPr>
        <p:spPr>
          <a:xfrm>
            <a:off x="393700" y="1412875"/>
            <a:ext cx="11366500" cy="4313238"/>
          </a:xfrm>
        </p:spPr>
        <p:txBody>
          <a:bodyPr/>
          <a:lstStyle/>
          <a:p>
            <a:r>
              <a:rPr lang="zh-CN" sz="2400" dirty="0"/>
              <a:t>关于用户代言（用户特征体现）</a:t>
            </a:r>
            <a:endParaRPr lang="en-US" altLang="zh-CN" sz="2200" dirty="0"/>
          </a:p>
          <a:p>
            <a:endParaRPr lang="en-US" altLang="zh-CN" sz="2400" dirty="0"/>
          </a:p>
        </p:txBody>
      </p:sp>
      <p:pic>
        <p:nvPicPr>
          <p:cNvPr id="2050" name="Picture 2" descr="C:\Users\qile\Desktop\临时图片\图片22.png图片22"/>
          <p:cNvPicPr>
            <a:picLocks noChangeAspect="1" noChangeArrowheads="1"/>
          </p:cNvPicPr>
          <p:nvPr/>
        </p:nvPicPr>
        <p:blipFill>
          <a:blip r:embed="rId1"/>
          <a:srcRect/>
          <a:stretch>
            <a:fillRect/>
          </a:stretch>
        </p:blipFill>
        <p:spPr bwMode="auto">
          <a:xfrm>
            <a:off x="1180416" y="2242909"/>
            <a:ext cx="2303145" cy="35596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qile\Desktop\临时图片\timg.jpgtimg"/>
          <p:cNvPicPr>
            <a:picLocks noChangeAspect="1" noChangeArrowheads="1"/>
          </p:cNvPicPr>
          <p:nvPr/>
        </p:nvPicPr>
        <p:blipFill>
          <a:blip r:embed="rId2"/>
          <a:srcRect/>
          <a:stretch>
            <a:fillRect/>
          </a:stretch>
        </p:blipFill>
        <p:spPr bwMode="auto">
          <a:xfrm>
            <a:off x="3778885" y="2242820"/>
            <a:ext cx="7800975" cy="3559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chemeClr val="hlink"/>
                                      </p:to>
                                    </p:animClr>
                                  </p:childTnLst>
                                </p:cTn>
                              </p:par>
                              <p:par>
                                <p:cTn id="7" presetID="3" presetClass="emph" presetSubtype="2" fill="hold" nodeType="withEffect">
                                  <p:stCondLst>
                                    <p:cond delay="0"/>
                                  </p:stCondLst>
                                  <p:childTnLst>
                                    <p:animClr clrSpc="rgb" dir="cw">
                                      <p:cBhvr override="childStyle">
                                        <p:cTn id="8" dur="500" fill="hold"/>
                                        <p:tgtEl>
                                          <p:spTgt spid="3">
                                            <p:txEl>
                                              <p:pRg st="5" end="5"/>
                                            </p:txEl>
                                          </p:spTgt>
                                        </p:tgtEl>
                                        <p:attrNameLst>
                                          <p:attrName>style.color</p:attrName>
                                        </p:attrNameLst>
                                      </p:cBhvr>
                                      <p:to>
                                        <a:schemeClr val="hlink"/>
                                      </p:to>
                                    </p:animClr>
                                  </p:childTnLst>
                                </p:cTn>
                              </p:par>
                              <p:par>
                                <p:cTn id="9" presetID="3" presetClass="emph" presetSubtype="2" fill="hold" nodeType="withEffect">
                                  <p:stCondLst>
                                    <p:cond delay="0"/>
                                  </p:stCondLst>
                                  <p:childTnLst>
                                    <p:animClr clrSpc="rgb" dir="cw">
                                      <p:cBhvr override="childStyle">
                                        <p:cTn id="10" dur="500" fill="hold"/>
                                        <p:tgtEl>
                                          <p:spTgt spid="3">
                                            <p:txEl>
                                              <p:pRg st="6" end="6"/>
                                            </p:txEl>
                                          </p:spTgt>
                                        </p:tgtEl>
                                        <p:attrNameLst>
                                          <p:attrName>style.color</p:attrName>
                                        </p:attrNameLst>
                                      </p:cBhvr>
                                      <p:to>
                                        <a:schemeClr val="hlink"/>
                                      </p:to>
                                    </p:animClr>
                                  </p:childTnLst>
                                </p:cTn>
                              </p:par>
                              <p:par>
                                <p:cTn id="11" presetID="3" presetClass="emph" presetSubtype="2" fill="hold" nodeType="withEffect">
                                  <p:stCondLst>
                                    <p:cond delay="0"/>
                                  </p:stCondLst>
                                  <p:childTnLst>
                                    <p:animClr clrSpc="rgb" dir="cw">
                                      <p:cBhvr override="childStyle">
                                        <p:cTn id="12" dur="500" fill="hold"/>
                                        <p:tgtEl>
                                          <p:spTgt spid="3">
                                            <p:txEl>
                                              <p:pRg st="7" end="7"/>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2412233"/>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1809720" y="3682360"/>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496570" y="279400"/>
            <a:ext cx="11263630" cy="647700"/>
          </a:xfrm>
        </p:spPr>
        <p:txBody>
          <a:bodyPr/>
          <a:lstStyle/>
          <a:p>
            <a:r>
              <a:rPr lang="zh-CN" altLang="en-US" dirty="0">
                <a:sym typeface="+mn-ea"/>
              </a:rPr>
              <a:t>上节内容回顾及本节内容概览</a:t>
            </a:r>
            <a:endParaRPr lang="zh-CN" altLang="en-US"/>
          </a:p>
        </p:txBody>
      </p:sp>
      <p:sp>
        <p:nvSpPr>
          <p:cNvPr id="4" name="内容占位符 3"/>
          <p:cNvSpPr>
            <a:spLocks noGrp="1"/>
          </p:cNvSpPr>
          <p:nvPr>
            <p:ph idx="1"/>
          </p:nvPr>
        </p:nvSpPr>
        <p:spPr>
          <a:xfrm>
            <a:off x="496570" y="1435735"/>
            <a:ext cx="11565255" cy="4313555"/>
          </a:xfrm>
        </p:spPr>
        <p:txBody>
          <a:bodyPr/>
          <a:lstStyle/>
          <a:p>
            <a:r>
              <a:rPr lang="zh-CN" altLang="en-US" sz="2400" dirty="0"/>
              <a:t>上节内容：关键概念（</a:t>
            </a:r>
            <a:r>
              <a:rPr lang="en-US" altLang="zh-CN" sz="2400" dirty="0">
                <a:sym typeface="+mn-ea"/>
              </a:rPr>
              <a:t>IT</a:t>
            </a:r>
            <a:r>
              <a:rPr lang="zh-CN" altLang="en-US" sz="2400" dirty="0">
                <a:sym typeface="+mn-ea"/>
              </a:rPr>
              <a:t>、项目、管理、</a:t>
            </a:r>
            <a:r>
              <a:rPr lang="en-US" altLang="zh-CN" sz="2400" dirty="0">
                <a:sym typeface="+mn-ea"/>
              </a:rPr>
              <a:t>IT</a:t>
            </a:r>
            <a:r>
              <a:rPr lang="zh-CN" altLang="en-US" sz="2400" dirty="0">
                <a:sym typeface="+mn-ea"/>
              </a:rPr>
              <a:t>项目管理</a:t>
            </a:r>
            <a:r>
              <a:rPr lang="zh-CN" altLang="en-US" sz="2400" dirty="0"/>
              <a:t>）及</a:t>
            </a:r>
            <a:r>
              <a:rPr lang="zh-CN" altLang="en-US" sz="2400" dirty="0">
                <a:sym typeface="+mn-ea"/>
              </a:rPr>
              <a:t>课程价值</a:t>
            </a:r>
            <a:endParaRPr lang="en-US" altLang="zh-CN" sz="2400" dirty="0"/>
          </a:p>
          <a:p>
            <a:r>
              <a:rPr lang="zh-CN" altLang="en-US" sz="2400" dirty="0"/>
              <a:t>本节内容，见下图所示：</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1623"/>
            <a:ext cx="11360149" cy="647700"/>
          </a:xfrm>
        </p:spPr>
        <p:txBody>
          <a:bodyPr/>
          <a:lstStyle/>
          <a:p>
            <a:r>
              <a:rPr lang="zh-CN" altLang="en-US" dirty="0"/>
              <a:t>技术可行性分析</a:t>
            </a:r>
            <a:endParaRPr lang="zh-CN" altLang="en-US" dirty="0"/>
          </a:p>
        </p:txBody>
      </p:sp>
      <p:sp>
        <p:nvSpPr>
          <p:cNvPr id="3" name="内容占位符 2"/>
          <p:cNvSpPr>
            <a:spLocks noGrp="1"/>
          </p:cNvSpPr>
          <p:nvPr>
            <p:ph idx="1"/>
          </p:nvPr>
        </p:nvSpPr>
        <p:spPr/>
        <p:txBody>
          <a:bodyPr/>
          <a:lstStyle/>
          <a:p>
            <a:r>
              <a:rPr lang="zh-CN" altLang="en-US" sz="2400" dirty="0"/>
              <a:t>分析产品要采用的技术、平台、软硬件网络支持等，分析是否存在技术上的难点等</a:t>
            </a:r>
            <a:endParaRPr lang="en-US" altLang="zh-CN" sz="2200" dirty="0"/>
          </a:p>
          <a:p>
            <a:pPr marL="182245" lvl="1" indent="0">
              <a:buNone/>
            </a:pPr>
            <a:endParaRPr lang="en-US" altLang="zh-CN" sz="2200" dirty="0"/>
          </a:p>
          <a:p>
            <a:endParaRPr lang="en-US" altLang="zh-CN" sz="2400" dirty="0"/>
          </a:p>
        </p:txBody>
      </p:sp>
      <p:pic>
        <p:nvPicPr>
          <p:cNvPr id="8" name="Picture 2"/>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5501005" y="2326640"/>
            <a:ext cx="2567940" cy="4034155"/>
          </a:xfrm>
          <a:prstGeom prst="rect">
            <a:avLst/>
          </a:prstGeom>
          <a:noFill/>
          <a:ln w="9525">
            <a:noFill/>
            <a:miter lim="800000"/>
            <a:headEnd/>
            <a:tailEnd/>
          </a:ln>
          <a:effectLst/>
        </p:spPr>
      </p:pic>
      <p:pic>
        <p:nvPicPr>
          <p:cNvPr id="9" name="图片 8"/>
          <p:cNvPicPr>
            <a:picLocks noChangeAspect="1"/>
          </p:cNvPicPr>
          <p:nvPr/>
        </p:nvPicPr>
        <p:blipFill>
          <a:blip r:embed="rId2"/>
          <a:stretch>
            <a:fillRect/>
          </a:stretch>
        </p:blipFill>
        <p:spPr>
          <a:xfrm>
            <a:off x="8559800" y="4419600"/>
            <a:ext cx="2774315" cy="966470"/>
          </a:xfrm>
          <a:prstGeom prst="rect">
            <a:avLst/>
          </a:prstGeom>
        </p:spPr>
      </p:pic>
      <p:pic>
        <p:nvPicPr>
          <p:cNvPr id="11" name="图片 10"/>
          <p:cNvPicPr>
            <a:picLocks noChangeAspect="1"/>
          </p:cNvPicPr>
          <p:nvPr/>
        </p:nvPicPr>
        <p:blipFill>
          <a:blip r:embed="rId3"/>
          <a:srcRect t="33667" b="32472"/>
          <a:stretch>
            <a:fillRect/>
          </a:stretch>
        </p:blipFill>
        <p:spPr>
          <a:xfrm>
            <a:off x="8559800" y="3503930"/>
            <a:ext cx="2774315" cy="751840"/>
          </a:xfrm>
          <a:prstGeom prst="rect">
            <a:avLst/>
          </a:prstGeom>
        </p:spPr>
      </p:pic>
      <p:pic>
        <p:nvPicPr>
          <p:cNvPr id="12" name="Picture 2" descr="http://t3.baidu.com/it/u=2111242034,3857706157&amp;fm=0&amp;gp=0.jpg">
            <a:hlinkClick r:id="rId4"/>
          </p:cNvPr>
          <p:cNvPicPr>
            <a:picLocks noChangeAspect="1" noChangeArrowheads="1"/>
          </p:cNvPicPr>
          <p:nvPr/>
        </p:nvPicPr>
        <p:blipFill>
          <a:blip r:embed="rId5"/>
          <a:srcRect/>
          <a:stretch>
            <a:fillRect/>
          </a:stretch>
        </p:blipFill>
        <p:spPr bwMode="auto">
          <a:xfrm>
            <a:off x="932815" y="2326640"/>
            <a:ext cx="2132965" cy="1066800"/>
          </a:xfrm>
          <a:prstGeom prst="rect">
            <a:avLst/>
          </a:prstGeom>
          <a:noFill/>
        </p:spPr>
      </p:pic>
      <p:pic>
        <p:nvPicPr>
          <p:cNvPr id="13" name="Picture 4" descr="http://t2.baidu.com/it/u=2476597324,975511992&amp;fm=0&amp;gp=0.jpg">
            <a:hlinkClick r:id="rId6"/>
          </p:cNvPr>
          <p:cNvPicPr>
            <a:picLocks noChangeAspect="1" noChangeArrowheads="1"/>
          </p:cNvPicPr>
          <p:nvPr/>
        </p:nvPicPr>
        <p:blipFill>
          <a:blip r:embed="rId7"/>
          <a:srcRect/>
          <a:stretch>
            <a:fillRect/>
          </a:stretch>
        </p:blipFill>
        <p:spPr bwMode="auto">
          <a:xfrm>
            <a:off x="3282315" y="2326640"/>
            <a:ext cx="1696085" cy="2896235"/>
          </a:xfrm>
          <a:prstGeom prst="rect">
            <a:avLst/>
          </a:prstGeom>
          <a:noFill/>
        </p:spPr>
      </p:pic>
      <p:pic>
        <p:nvPicPr>
          <p:cNvPr id="14" name="Picture 6" descr="http://chetangole.com/blog/wp-content/uploads/2008/07/c-logo.gif"/>
          <p:cNvPicPr>
            <a:picLocks noChangeAspect="1" noChangeArrowheads="1"/>
          </p:cNvPicPr>
          <p:nvPr/>
        </p:nvPicPr>
        <p:blipFill>
          <a:blip r:embed="rId8"/>
          <a:srcRect/>
          <a:stretch>
            <a:fillRect/>
          </a:stretch>
        </p:blipFill>
        <p:spPr bwMode="auto">
          <a:xfrm>
            <a:off x="932815" y="3601720"/>
            <a:ext cx="2129790" cy="1699895"/>
          </a:xfrm>
          <a:prstGeom prst="rect">
            <a:avLst/>
          </a:prstGeom>
          <a:noFill/>
        </p:spPr>
      </p:pic>
      <p:pic>
        <p:nvPicPr>
          <p:cNvPr id="15" name="图片 14" descr="C:\Users\qile\Desktop\临时图片\图片1.png图片1"/>
          <p:cNvPicPr>
            <a:picLocks noChangeAspect="1"/>
          </p:cNvPicPr>
          <p:nvPr/>
        </p:nvPicPr>
        <p:blipFill>
          <a:blip r:embed="rId9"/>
          <a:srcRect/>
          <a:stretch>
            <a:fillRect/>
          </a:stretch>
        </p:blipFill>
        <p:spPr>
          <a:xfrm>
            <a:off x="8559800" y="2480310"/>
            <a:ext cx="2808605" cy="771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8293"/>
            <a:ext cx="11360149" cy="647700"/>
          </a:xfrm>
        </p:spPr>
        <p:txBody>
          <a:bodyPr/>
          <a:lstStyle/>
          <a:p>
            <a:r>
              <a:rPr lang="zh-CN" altLang="en-US" dirty="0"/>
              <a:t>预估资源需求</a:t>
            </a:r>
            <a:endParaRPr lang="zh-CN" altLang="en-US" dirty="0"/>
          </a:p>
        </p:txBody>
      </p:sp>
      <p:sp>
        <p:nvSpPr>
          <p:cNvPr id="3" name="内容占位符 2"/>
          <p:cNvSpPr>
            <a:spLocks noGrp="1"/>
          </p:cNvSpPr>
          <p:nvPr>
            <p:ph idx="1"/>
          </p:nvPr>
        </p:nvSpPr>
        <p:spPr>
          <a:xfrm>
            <a:off x="467360" y="1489075"/>
            <a:ext cx="9876790" cy="4313555"/>
          </a:xfrm>
        </p:spPr>
        <p:txBody>
          <a:bodyPr/>
          <a:lstStyle/>
          <a:p>
            <a:r>
              <a:rPr lang="zh-CN" altLang="en-US" sz="2400" dirty="0"/>
              <a:t>人员（什么样的人，需要数量等）</a:t>
            </a:r>
            <a:endParaRPr lang="en-US" altLang="zh-CN" sz="2400" dirty="0"/>
          </a:p>
          <a:p>
            <a:r>
              <a:rPr lang="zh-CN" altLang="en-US" sz="2400" dirty="0"/>
              <a:t>资金（直接成本、间接成本、储备资金）</a:t>
            </a:r>
            <a:endParaRPr lang="en-US" altLang="zh-CN" sz="2400" dirty="0"/>
          </a:p>
          <a:p>
            <a:r>
              <a:rPr lang="zh-CN" altLang="en-US" sz="2400" dirty="0"/>
              <a:t>设备</a:t>
            </a:r>
            <a:endParaRPr lang="en-US" altLang="zh-CN" sz="2400" dirty="0"/>
          </a:p>
          <a:p>
            <a:r>
              <a:rPr lang="zh-CN" altLang="en-US" sz="2400" dirty="0">
                <a:sym typeface="+mn-ea"/>
              </a:rPr>
              <a:t>设施</a:t>
            </a:r>
            <a:endParaRPr lang="en-US" altLang="zh-CN" sz="2400" dirty="0"/>
          </a:p>
          <a:p>
            <a:r>
              <a:rPr lang="zh-CN" altLang="en-US" sz="2400" dirty="0"/>
              <a:t>信息</a:t>
            </a:r>
            <a:endParaRPr lang="en-US" altLang="zh-CN" sz="2400" dirty="0"/>
          </a:p>
          <a:p>
            <a:r>
              <a:rPr lang="zh-CN" altLang="en-US" sz="2400" dirty="0"/>
              <a:t>技术</a:t>
            </a:r>
            <a:endParaRPr lang="zh-CN" altLang="en-US" sz="2400" dirty="0"/>
          </a:p>
          <a:p>
            <a:r>
              <a:rPr lang="en-US" altLang="zh-CN" sz="2400" dirty="0"/>
              <a:t>...</a:t>
            </a:r>
            <a:endParaRPr lang="en-US" altLang="zh-CN" sz="2400" dirty="0"/>
          </a:p>
          <a:p>
            <a:endParaRPr lang="en-US"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22898"/>
            <a:ext cx="11360149" cy="647700"/>
          </a:xfrm>
        </p:spPr>
        <p:txBody>
          <a:bodyPr/>
          <a:lstStyle/>
          <a:p>
            <a:r>
              <a:rPr lang="zh-CN" altLang="en-US" dirty="0"/>
              <a:t>风险分析</a:t>
            </a:r>
            <a:endParaRPr lang="zh-CN" altLang="en-US" dirty="0"/>
          </a:p>
        </p:txBody>
      </p:sp>
      <p:sp>
        <p:nvSpPr>
          <p:cNvPr id="3" name="内容占位符 2"/>
          <p:cNvSpPr>
            <a:spLocks noGrp="1"/>
          </p:cNvSpPr>
          <p:nvPr>
            <p:ph idx="1"/>
          </p:nvPr>
        </p:nvSpPr>
        <p:spPr>
          <a:xfrm>
            <a:off x="466725" y="1309370"/>
            <a:ext cx="10078085" cy="5156835"/>
          </a:xfrm>
        </p:spPr>
        <p:txBody>
          <a:bodyPr/>
          <a:lstStyle/>
          <a:p>
            <a:pPr>
              <a:lnSpc>
                <a:spcPct val="150000"/>
              </a:lnSpc>
            </a:pPr>
            <a:r>
              <a:rPr lang="zh-CN" altLang="en-US" sz="2400" dirty="0"/>
              <a:t>风险是一种</a:t>
            </a:r>
            <a:r>
              <a:rPr lang="zh-CN" altLang="en-US" sz="2400" dirty="0">
                <a:solidFill>
                  <a:srgbClr val="FF0000"/>
                </a:solidFill>
              </a:rPr>
              <a:t>不确定事件或状况</a:t>
            </a:r>
            <a:r>
              <a:rPr lang="zh-CN" altLang="en-US" sz="2400" dirty="0"/>
              <a:t>，如果发生将会对至少一个项目目标（如范围、时间、成本或质量）产生</a:t>
            </a:r>
            <a:r>
              <a:rPr lang="zh-CN" altLang="en-US" sz="2400" dirty="0">
                <a:solidFill>
                  <a:srgbClr val="FF0000"/>
                </a:solidFill>
              </a:rPr>
              <a:t>正面</a:t>
            </a:r>
            <a:r>
              <a:rPr lang="zh-CN" altLang="en-US" sz="2400" dirty="0">
                <a:solidFill>
                  <a:schemeClr val="tx1"/>
                </a:solidFill>
              </a:rPr>
              <a:t>或</a:t>
            </a:r>
            <a:r>
              <a:rPr lang="zh-CN" altLang="en-US" sz="2400" dirty="0">
                <a:solidFill>
                  <a:srgbClr val="FF0000"/>
                </a:solidFill>
              </a:rPr>
              <a:t>负面</a:t>
            </a:r>
            <a:r>
              <a:rPr lang="zh-CN" altLang="en-US" sz="2400" dirty="0"/>
              <a:t>的影响。</a:t>
            </a:r>
            <a:endParaRPr lang="en-US" altLang="zh-CN" sz="2400" dirty="0"/>
          </a:p>
          <a:p>
            <a:pPr>
              <a:lnSpc>
                <a:spcPct val="150000"/>
              </a:lnSpc>
            </a:pPr>
            <a:endParaRPr lang="en-US" altLang="zh-CN" dirty="0"/>
          </a:p>
          <a:p>
            <a:pPr>
              <a:lnSpc>
                <a:spcPct val="150000"/>
              </a:lnSpc>
            </a:pPr>
            <a:endParaRPr lang="en-US" altLang="zh-CN" dirty="0"/>
          </a:p>
          <a:p>
            <a:pPr>
              <a:lnSpc>
                <a:spcPct val="150000"/>
              </a:lnSpc>
            </a:pPr>
            <a:endParaRPr lang="en-US" altLang="zh-CN" sz="2400" dirty="0"/>
          </a:p>
          <a:p>
            <a:pPr>
              <a:lnSpc>
                <a:spcPct val="150000"/>
              </a:lnSpc>
            </a:pPr>
            <a:endParaRPr lang="en-US" altLang="zh-CN" sz="2400" dirty="0"/>
          </a:p>
          <a:p>
            <a:pPr marL="0" indent="0">
              <a:lnSpc>
                <a:spcPct val="150000"/>
              </a:lnSpc>
              <a:buNone/>
            </a:pPr>
            <a:endParaRPr lang="zh-CN" altLang="en-US" sz="2400" dirty="0"/>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b="17304"/>
          <a:stretch>
            <a:fillRect/>
          </a:stretch>
        </p:blipFill>
        <p:spPr bwMode="auto">
          <a:xfrm>
            <a:off x="2588895" y="2585085"/>
            <a:ext cx="7013575" cy="362521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收益分析</a:t>
            </a:r>
            <a:endParaRPr lang="zh-CN" altLang="en-US" dirty="0"/>
          </a:p>
        </p:txBody>
      </p:sp>
      <p:sp>
        <p:nvSpPr>
          <p:cNvPr id="3" name="内容占位符 2"/>
          <p:cNvSpPr>
            <a:spLocks noGrp="1"/>
          </p:cNvSpPr>
          <p:nvPr>
            <p:ph idx="1"/>
          </p:nvPr>
        </p:nvSpPr>
        <p:spPr>
          <a:xfrm>
            <a:off x="466725" y="1489075"/>
            <a:ext cx="9877425" cy="4313555"/>
          </a:xfrm>
        </p:spPr>
        <p:txBody>
          <a:bodyPr/>
          <a:lstStyle/>
          <a:p>
            <a:r>
              <a:rPr lang="zh-CN" altLang="en-US" sz="2400" dirty="0"/>
              <a:t>净现值分析</a:t>
            </a:r>
            <a:r>
              <a:rPr lang="en-US" altLang="zh-CN" sz="2400" dirty="0"/>
              <a:t>(NPV - Net present Value)</a:t>
            </a:r>
            <a:endParaRPr lang="zh-CN" altLang="en-US" sz="2400" dirty="0"/>
          </a:p>
          <a:p>
            <a:r>
              <a:rPr lang="zh-CN" altLang="en-US" sz="2400" dirty="0"/>
              <a:t>投资回报率分析</a:t>
            </a:r>
            <a:r>
              <a:rPr lang="en-US" altLang="zh-CN" sz="2400" dirty="0"/>
              <a:t>(ROI - Return on Investment)</a:t>
            </a:r>
            <a:endParaRPr lang="zh-CN" altLang="en-US" sz="2400" dirty="0"/>
          </a:p>
          <a:p>
            <a:r>
              <a:rPr lang="zh-CN" altLang="en-US" sz="2400" dirty="0"/>
              <a:t>投资回收期分析</a:t>
            </a:r>
            <a:r>
              <a:rPr lang="en-US" altLang="zh-CN" sz="2400" dirty="0"/>
              <a:t>(P</a:t>
            </a:r>
            <a:r>
              <a:rPr lang="en-US" altLang="zh-CN" sz="2400" dirty="0">
                <a:sym typeface="+mn-ea"/>
              </a:rPr>
              <a:t>ayback Period)</a:t>
            </a:r>
            <a:endParaRPr lang="en-US" altLang="zh-C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项目生命周期</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项目的财务分析必须考虑完整的生命周期。</a:t>
            </a:r>
            <a:endParaRPr lang="en-US" altLang="zh-CN" sz="2400" dirty="0"/>
          </a:p>
          <a:p>
            <a:pPr lvl="1"/>
            <a:r>
              <a:rPr lang="zh-CN" altLang="en-US" sz="2000" dirty="0"/>
              <a:t>若项目的成果是</a:t>
            </a:r>
            <a:r>
              <a:rPr lang="zh-CN" altLang="en-US" sz="2000" dirty="0">
                <a:solidFill>
                  <a:srgbClr val="FF0000"/>
                </a:solidFill>
              </a:rPr>
              <a:t>产品</a:t>
            </a:r>
            <a:r>
              <a:rPr lang="zh-CN" altLang="en-US" sz="2000" dirty="0"/>
              <a:t>，则产品会有</a:t>
            </a:r>
            <a:r>
              <a:rPr lang="zh-CN" altLang="en-US" sz="2000" dirty="0">
                <a:solidFill>
                  <a:srgbClr val="FF0000"/>
                </a:solidFill>
              </a:rPr>
              <a:t>销售生命周期</a:t>
            </a:r>
            <a:r>
              <a:rPr lang="zh-CN" altLang="en-US" sz="2000" dirty="0"/>
              <a:t>；</a:t>
            </a:r>
            <a:endParaRPr lang="en-US" altLang="zh-CN" sz="2000" dirty="0"/>
          </a:p>
          <a:p>
            <a:pPr lvl="1"/>
            <a:r>
              <a:rPr lang="zh-CN" altLang="en-US" sz="2000" dirty="0"/>
              <a:t>若项目的成果是</a:t>
            </a:r>
            <a:r>
              <a:rPr lang="zh-CN" altLang="en-US" sz="2000" dirty="0">
                <a:solidFill>
                  <a:srgbClr val="FF0000"/>
                </a:solidFill>
              </a:rPr>
              <a:t>服务</a:t>
            </a:r>
            <a:r>
              <a:rPr lang="zh-CN" altLang="en-US" sz="2000" dirty="0"/>
              <a:t>，则产品会有</a:t>
            </a:r>
            <a:r>
              <a:rPr lang="zh-CN" altLang="en-US" sz="2000" dirty="0">
                <a:solidFill>
                  <a:srgbClr val="FF0000"/>
                </a:solidFill>
              </a:rPr>
              <a:t>运营生命周期</a:t>
            </a:r>
            <a:r>
              <a:rPr lang="zh-CN" altLang="en-US" sz="2000" dirty="0"/>
              <a:t>；</a:t>
            </a:r>
            <a:endParaRPr lang="zh-CN" altLang="en-US" sz="2000" dirty="0"/>
          </a:p>
          <a:p>
            <a:pPr lvl="1"/>
            <a:r>
              <a:rPr lang="zh-CN" altLang="en-US" sz="2000" dirty="0"/>
              <a:t>项目成果开发周期加上销售或运营的周期构成了完整的项目生命周期</a:t>
            </a:r>
            <a:endParaRPr lang="zh-CN" altLang="en-US" sz="2000" dirty="0"/>
          </a:p>
        </p:txBody>
      </p:sp>
      <p:grpSp>
        <p:nvGrpSpPr>
          <p:cNvPr id="4" name="Group 3"/>
          <p:cNvGrpSpPr>
            <a:grpSpLocks noChangeAspect="1"/>
          </p:cNvGrpSpPr>
          <p:nvPr/>
        </p:nvGrpSpPr>
        <p:grpSpPr bwMode="auto">
          <a:xfrm>
            <a:off x="1954707" y="3597186"/>
            <a:ext cx="8713293" cy="2180718"/>
            <a:chOff x="2370" y="9521"/>
            <a:chExt cx="7200" cy="1805"/>
          </a:xfrm>
        </p:grpSpPr>
        <p:sp>
          <p:nvSpPr>
            <p:cNvPr id="5" name="AutoShape 22"/>
            <p:cNvSpPr>
              <a:spLocks noChangeAspect="1" noChangeArrowheads="1" noTextEdit="1"/>
            </p:cNvSpPr>
            <p:nvPr/>
          </p:nvSpPr>
          <p:spPr bwMode="auto">
            <a:xfrm>
              <a:off x="2370" y="9521"/>
              <a:ext cx="7200" cy="1766"/>
            </a:xfrm>
            <a:prstGeom prst="rect">
              <a:avLst/>
            </a:prstGeom>
            <a:noFill/>
          </p:spPr>
          <p:txBody>
            <a:bodyPr vert="horz" wrap="square" lIns="91440" tIns="45720" rIns="91440" bIns="45720" numCol="1" anchor="t" anchorCtr="0" compatLnSpc="1"/>
            <a:lstStyle/>
            <a:p>
              <a:endParaRPr lang="zh-CN" altLang="en-US" sz="5400" b="1"/>
            </a:p>
          </p:txBody>
        </p:sp>
        <p:sp>
          <p:nvSpPr>
            <p:cNvPr id="6" name="Rectangle 21"/>
            <p:cNvSpPr>
              <a:spLocks noChangeArrowheads="1"/>
            </p:cNvSpPr>
            <p:nvPr/>
          </p:nvSpPr>
          <p:spPr bwMode="auto">
            <a:xfrm>
              <a:off x="2518" y="9647"/>
              <a:ext cx="819"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启动</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7" name="Rectangle 20"/>
            <p:cNvSpPr>
              <a:spLocks noChangeArrowheads="1"/>
            </p:cNvSpPr>
            <p:nvPr/>
          </p:nvSpPr>
          <p:spPr bwMode="auto">
            <a:xfrm>
              <a:off x="3341"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准备</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8" name="Rectangle 19"/>
            <p:cNvSpPr>
              <a:spLocks noChangeArrowheads="1"/>
            </p:cNvSpPr>
            <p:nvPr/>
          </p:nvSpPr>
          <p:spPr bwMode="auto">
            <a:xfrm>
              <a:off x="4092"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执行</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9" name="Rectangle 18"/>
            <p:cNvSpPr>
              <a:spLocks noChangeArrowheads="1"/>
            </p:cNvSpPr>
            <p:nvPr/>
          </p:nvSpPr>
          <p:spPr bwMode="auto">
            <a:xfrm>
              <a:off x="4848"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0" name="Rectangle 17"/>
            <p:cNvSpPr>
              <a:spLocks noChangeArrowheads="1"/>
            </p:cNvSpPr>
            <p:nvPr/>
          </p:nvSpPr>
          <p:spPr bwMode="auto">
            <a:xfrm>
              <a:off x="5729" y="9657"/>
              <a:ext cx="1637"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运营、维护</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1" name="Rectangle 16"/>
            <p:cNvSpPr>
              <a:spLocks noChangeArrowheads="1"/>
            </p:cNvSpPr>
            <p:nvPr/>
          </p:nvSpPr>
          <p:spPr bwMode="auto">
            <a:xfrm>
              <a:off x="7340" y="9657"/>
              <a:ext cx="6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升级</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2" name="Rectangle 14"/>
            <p:cNvSpPr>
              <a:spLocks noChangeArrowheads="1"/>
            </p:cNvSpPr>
            <p:nvPr/>
          </p:nvSpPr>
          <p:spPr bwMode="auto">
            <a:xfrm>
              <a:off x="7962" y="9657"/>
              <a:ext cx="3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a:ea typeface="宋体" panose="02010600030101010101" pitchFamily="2" charset="-122"/>
                  <a:cs typeface="Times New Roman" panose="02020603050405020304" pitchFamily="18" charset="0"/>
                </a:rPr>
                <a:t>…</a:t>
              </a:r>
              <a:endParaRPr kumimoji="0" lang="en-US" altLang="zh-CN" sz="5400" b="1" i="0" u="none" strike="noStrike" cap="none" normalizeH="0" baseline="0">
                <a:ln>
                  <a:noFill/>
                </a:ln>
                <a:solidFill>
                  <a:schemeClr val="tx1"/>
                </a:solidFill>
                <a:effectLst/>
                <a:latin typeface="Arial" panose="020B0604020202020204" pitchFamily="34" charset="0"/>
              </a:endParaRPr>
            </a:p>
          </p:txBody>
        </p:sp>
        <p:sp>
          <p:nvSpPr>
            <p:cNvPr id="13" name="Rectangle 13"/>
            <p:cNvSpPr>
              <a:spLocks noChangeArrowheads="1"/>
            </p:cNvSpPr>
            <p:nvPr/>
          </p:nvSpPr>
          <p:spPr bwMode="auto">
            <a:xfrm>
              <a:off x="8311" y="9657"/>
              <a:ext cx="632"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报废</a:t>
              </a:r>
              <a:endParaRPr kumimoji="0" lang="zh-CN" altLang="en-US" sz="5400" b="1" i="0" u="none" strike="noStrike" cap="none" normalizeH="0" baseline="0">
                <a:ln>
                  <a:noFill/>
                </a:ln>
                <a:solidFill>
                  <a:schemeClr val="tx1"/>
                </a:solidFill>
                <a:effectLst/>
                <a:latin typeface="Arial" panose="020B0604020202020204" pitchFamily="34" charset="0"/>
              </a:endParaRPr>
            </a:p>
          </p:txBody>
        </p:sp>
        <p:sp>
          <p:nvSpPr>
            <p:cNvPr id="14" name="Rectangle 12"/>
            <p:cNvSpPr>
              <a:spLocks noChangeArrowheads="1"/>
            </p:cNvSpPr>
            <p:nvPr/>
          </p:nvSpPr>
          <p:spPr bwMode="auto">
            <a:xfrm>
              <a:off x="5603" y="9647"/>
              <a:ext cx="156" cy="951"/>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1" i="0" u="none" strike="noStrike" cap="none" normalizeH="0" baseline="0">
                <a:ln>
                  <a:noFill/>
                </a:ln>
                <a:solidFill>
                  <a:schemeClr val="tx1"/>
                </a:solidFill>
                <a:effectLst/>
                <a:latin typeface="Arial" panose="020B0604020202020204" pitchFamily="34" charset="0"/>
              </a:endParaRPr>
            </a:p>
          </p:txBody>
        </p:sp>
        <p:sp>
          <p:nvSpPr>
            <p:cNvPr id="15" name="Line 11"/>
            <p:cNvSpPr>
              <a:spLocks noChangeShapeType="1"/>
            </p:cNvSpPr>
            <p:nvPr/>
          </p:nvSpPr>
          <p:spPr bwMode="auto">
            <a:xfrm>
              <a:off x="2527" y="9657"/>
              <a:ext cx="0"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6" name="Line 10"/>
            <p:cNvSpPr>
              <a:spLocks noChangeShapeType="1"/>
            </p:cNvSpPr>
            <p:nvPr/>
          </p:nvSpPr>
          <p:spPr bwMode="auto">
            <a:xfrm>
              <a:off x="8944" y="9657"/>
              <a:ext cx="1"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7" name="Line 9"/>
            <p:cNvSpPr>
              <a:spLocks noChangeShapeType="1"/>
            </p:cNvSpPr>
            <p:nvPr/>
          </p:nvSpPr>
          <p:spPr bwMode="auto">
            <a:xfrm>
              <a:off x="2527" y="10336"/>
              <a:ext cx="3076"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8" name="Line 8"/>
            <p:cNvSpPr>
              <a:spLocks noChangeShapeType="1"/>
            </p:cNvSpPr>
            <p:nvPr/>
          </p:nvSpPr>
          <p:spPr bwMode="auto">
            <a:xfrm flipV="1">
              <a:off x="5792" y="10337"/>
              <a:ext cx="3148"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9" name="Line 7"/>
            <p:cNvSpPr>
              <a:spLocks noChangeShapeType="1"/>
            </p:cNvSpPr>
            <p:nvPr/>
          </p:nvSpPr>
          <p:spPr bwMode="auto">
            <a:xfrm>
              <a:off x="2527" y="10880"/>
              <a:ext cx="6417" cy="1"/>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20" name="Text Box 6"/>
            <p:cNvSpPr txBox="1">
              <a:spLocks noChangeArrowheads="1"/>
            </p:cNvSpPr>
            <p:nvPr/>
          </p:nvSpPr>
          <p:spPr bwMode="auto">
            <a:xfrm>
              <a:off x="3153" y="10336"/>
              <a:ext cx="1610"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项目开发周期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1" name="Text Box 5"/>
            <p:cNvSpPr txBox="1">
              <a:spLocks noChangeArrowheads="1"/>
            </p:cNvSpPr>
            <p:nvPr/>
          </p:nvSpPr>
          <p:spPr bwMode="auto">
            <a:xfrm>
              <a:off x="6596" y="10336"/>
              <a:ext cx="1252"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2" name="Text Box 4"/>
            <p:cNvSpPr txBox="1">
              <a:spLocks noChangeArrowheads="1"/>
            </p:cNvSpPr>
            <p:nvPr/>
          </p:nvSpPr>
          <p:spPr bwMode="auto">
            <a:xfrm>
              <a:off x="4744" y="10919"/>
              <a:ext cx="1873" cy="407"/>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完整项目生命周期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566420" y="251460"/>
            <a:ext cx="9446895" cy="615950"/>
          </a:xfrm>
        </p:spPr>
        <p:txBody>
          <a:bodyPr/>
          <a:lstStyle/>
          <a:p>
            <a:r>
              <a:rPr lang="zh-CN" altLang="en-US" dirty="0"/>
              <a:t>净现值分析</a:t>
            </a:r>
            <a:r>
              <a:rPr lang="en-US" altLang="zh-CN" dirty="0">
                <a:sym typeface="+mn-ea"/>
              </a:rPr>
              <a:t>(NPV)</a:t>
            </a:r>
            <a:endParaRPr lang="en-US" altLang="zh-CN" dirty="0"/>
          </a:p>
        </p:txBody>
      </p:sp>
      <p:sp>
        <p:nvSpPr>
          <p:cNvPr id="24581" name="Rectangle 3"/>
          <p:cNvSpPr>
            <a:spLocks noGrp="1" noChangeArrowheads="1"/>
          </p:cNvSpPr>
          <p:nvPr>
            <p:ph type="body" idx="1"/>
          </p:nvPr>
        </p:nvSpPr>
        <p:spPr>
          <a:xfrm>
            <a:off x="566420" y="1289685"/>
            <a:ext cx="10286365" cy="4791075"/>
          </a:xfrm>
        </p:spPr>
        <p:txBody>
          <a:bodyPr/>
          <a:lstStyle/>
          <a:p>
            <a:pPr>
              <a:lnSpc>
                <a:spcPct val="150000"/>
              </a:lnSpc>
            </a:pPr>
            <a:r>
              <a:rPr lang="zh-CN" altLang="en-US" sz="2400" b="1" dirty="0"/>
              <a:t>净现值</a:t>
            </a:r>
            <a:r>
              <a:rPr lang="en-US" altLang="zh-CN" sz="2400" b="1" dirty="0"/>
              <a:t>[Net present value ]</a:t>
            </a:r>
            <a:r>
              <a:rPr lang="en-US" altLang="zh-CN" sz="2400" dirty="0"/>
              <a:t> </a:t>
            </a:r>
            <a:r>
              <a:rPr lang="zh-CN" altLang="en-US" sz="2400" dirty="0"/>
              <a:t>：净现值指</a:t>
            </a:r>
            <a:r>
              <a:rPr lang="zh-CN" altLang="en-US" sz="2400" dirty="0">
                <a:solidFill>
                  <a:srgbClr val="FF0000"/>
                </a:solidFill>
              </a:rPr>
              <a:t>未来</a:t>
            </a:r>
            <a:r>
              <a:rPr lang="zh-CN" altLang="en-US" sz="2400" dirty="0"/>
              <a:t>资金(现金)</a:t>
            </a:r>
            <a:r>
              <a:rPr lang="zh-CN" altLang="en-US" sz="2400" dirty="0">
                <a:solidFill>
                  <a:srgbClr val="FF0000"/>
                </a:solidFill>
              </a:rPr>
              <a:t>流入</a:t>
            </a:r>
            <a:r>
              <a:rPr lang="zh-CN" altLang="en-US" sz="2400" dirty="0"/>
              <a:t>(收入)</a:t>
            </a:r>
            <a:r>
              <a:rPr lang="zh-CN" altLang="en-US" sz="2400" dirty="0">
                <a:solidFill>
                  <a:srgbClr val="FF0000"/>
                </a:solidFill>
              </a:rPr>
              <a:t>现值</a:t>
            </a:r>
            <a:r>
              <a:rPr lang="zh-CN" altLang="en-US" sz="2400" dirty="0"/>
              <a:t>与</a:t>
            </a:r>
            <a:r>
              <a:rPr lang="zh-CN" altLang="en-US" sz="2400" dirty="0">
                <a:solidFill>
                  <a:srgbClr val="FF0000"/>
                </a:solidFill>
              </a:rPr>
              <a:t>未来</a:t>
            </a:r>
            <a:r>
              <a:rPr lang="zh-CN" altLang="en-US" sz="2400" dirty="0"/>
              <a:t>资金(现金)</a:t>
            </a:r>
            <a:r>
              <a:rPr lang="zh-CN" altLang="en-US" sz="2400" dirty="0">
                <a:solidFill>
                  <a:srgbClr val="FF0000"/>
                </a:solidFill>
              </a:rPr>
              <a:t>流出</a:t>
            </a:r>
            <a:r>
              <a:rPr lang="zh-CN" altLang="en-US" sz="2400" dirty="0"/>
              <a:t>(支出)</a:t>
            </a:r>
            <a:r>
              <a:rPr lang="zh-CN" altLang="en-US" sz="2400" dirty="0">
                <a:solidFill>
                  <a:srgbClr val="FF0000"/>
                </a:solidFill>
              </a:rPr>
              <a:t>现值</a:t>
            </a:r>
            <a:r>
              <a:rPr lang="zh-CN" altLang="en-US" sz="2400" dirty="0"/>
              <a:t>的差额。</a:t>
            </a:r>
            <a:r>
              <a:rPr lang="zh-CN" altLang="en-US" sz="2400" dirty="0">
                <a:sym typeface="+mn-ea"/>
              </a:rPr>
              <a:t>（考虑了资本的时间价值，即</a:t>
            </a:r>
            <a:r>
              <a:rPr lang="en-US" altLang="zh-CN" sz="2400" dirty="0">
                <a:sym typeface="+mn-ea"/>
              </a:rPr>
              <a:t>: </a:t>
            </a:r>
            <a:r>
              <a:rPr lang="zh-CN" altLang="en-US" sz="2400" dirty="0">
                <a:sym typeface="+mn-ea"/>
              </a:rPr>
              <a:t>今天的</a:t>
            </a:r>
            <a:r>
              <a:rPr lang="en-US" altLang="zh-CN" sz="2400" dirty="0">
                <a:sym typeface="+mn-ea"/>
              </a:rPr>
              <a:t>1</a:t>
            </a:r>
            <a:r>
              <a:rPr lang="zh-CN" altLang="en-US" sz="2400" dirty="0">
                <a:sym typeface="+mn-ea"/>
              </a:rPr>
              <a:t>元钱 </a:t>
            </a:r>
            <a:r>
              <a:rPr lang="en-US" altLang="zh-CN" sz="2400" dirty="0">
                <a:sym typeface="+mn-ea"/>
              </a:rPr>
              <a:t>&gt; </a:t>
            </a:r>
            <a:r>
              <a:rPr lang="zh-CN" altLang="en-US" sz="2400" dirty="0">
                <a:sym typeface="+mn-ea"/>
              </a:rPr>
              <a:t>明天的</a:t>
            </a:r>
            <a:r>
              <a:rPr lang="en-US" altLang="zh-CN" sz="2400" dirty="0">
                <a:sym typeface="+mn-ea"/>
              </a:rPr>
              <a:t>1</a:t>
            </a:r>
            <a:r>
              <a:rPr lang="zh-CN" altLang="en-US" sz="2400" dirty="0">
                <a:sym typeface="+mn-ea"/>
              </a:rPr>
              <a:t>元）</a:t>
            </a:r>
            <a:endParaRPr lang="en-US" altLang="zh-CN" sz="2400" dirty="0"/>
          </a:p>
          <a:p>
            <a:pPr lvl="2">
              <a:lnSpc>
                <a:spcPct val="150000"/>
              </a:lnSpc>
            </a:pPr>
            <a:r>
              <a:rPr lang="zh-CN" altLang="en-US" sz="2000" dirty="0">
                <a:solidFill>
                  <a:srgbClr val="FF0000"/>
                </a:solidFill>
              </a:rPr>
              <a:t>折现率：</a:t>
            </a:r>
            <a:r>
              <a:rPr lang="zh-CN" altLang="en-US" sz="2000" dirty="0"/>
              <a:t>将未来有限期预期收益折算成现值的比率</a:t>
            </a:r>
            <a:endParaRPr lang="en-US" altLang="zh-CN" sz="2000" dirty="0">
              <a:solidFill>
                <a:srgbClr val="FF0000"/>
              </a:solidFill>
            </a:endParaRPr>
          </a:p>
          <a:p>
            <a:pPr>
              <a:lnSpc>
                <a:spcPct val="150000"/>
              </a:lnSpc>
            </a:pPr>
            <a:r>
              <a:rPr lang="zh-CN" altLang="en-US" sz="2400" dirty="0"/>
              <a:t>如果一个项目的财务价值，作为选择项目的一个关键标准，那么组织应该只考虑那些能产生</a:t>
            </a:r>
            <a:r>
              <a:rPr lang="zh-CN" altLang="en-US" sz="2400" dirty="0">
                <a:solidFill>
                  <a:srgbClr val="FF0000"/>
                </a:solidFill>
              </a:rPr>
              <a:t>正净现值</a:t>
            </a:r>
            <a:r>
              <a:rPr lang="zh-CN" altLang="en-US" sz="2400" dirty="0"/>
              <a:t>的项目</a:t>
            </a:r>
            <a:endParaRPr lang="en-US" altLang="zh-CN" sz="2400" dirty="0"/>
          </a:p>
          <a:p>
            <a:pPr>
              <a:lnSpc>
                <a:spcPct val="150000"/>
              </a:lnSpc>
            </a:pPr>
            <a:r>
              <a:rPr lang="zh-CN" altLang="en-US" sz="2400" dirty="0">
                <a:solidFill>
                  <a:srgbClr val="FF0000"/>
                </a:solidFill>
              </a:rPr>
              <a:t>仅从财务角度看，</a:t>
            </a:r>
            <a:r>
              <a:rPr lang="en-US" altLang="zh-CN" sz="2400" dirty="0">
                <a:solidFill>
                  <a:srgbClr val="FF0000"/>
                </a:solidFill>
              </a:rPr>
              <a:t>NPV</a:t>
            </a:r>
            <a:r>
              <a:rPr lang="zh-CN" altLang="en-US" sz="2400" dirty="0">
                <a:solidFill>
                  <a:srgbClr val="FF0000"/>
                </a:solidFill>
              </a:rPr>
              <a:t>越高的方案越好</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xEl>
                                              <p:pRg st="2" end="2"/>
                                            </p:txEl>
                                          </p:spTgt>
                                        </p:tgtEl>
                                        <p:attrNameLst>
                                          <p:attrName>style.visibility</p:attrName>
                                        </p:attrNameLst>
                                      </p:cBhvr>
                                      <p:to>
                                        <p:strVal val="visible"/>
                                      </p:to>
                                    </p:set>
                                    <p:anim calcmode="lin" valueType="num">
                                      <p:cBhvr additive="base">
                                        <p:cTn id="7"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1">
                                            <p:txEl>
                                              <p:pRg st="3" end="3"/>
                                            </p:txEl>
                                          </p:spTgt>
                                        </p:tgtEl>
                                        <p:attrNameLst>
                                          <p:attrName>style.visibility</p:attrName>
                                        </p:attrNameLst>
                                      </p:cBhvr>
                                      <p:to>
                                        <p:strVal val="visible"/>
                                      </p:to>
                                    </p:set>
                                    <p:anim calcmode="lin" valueType="num">
                                      <p:cBhvr additive="base">
                                        <p:cTn id="13" dur="500" fill="hold"/>
                                        <p:tgtEl>
                                          <p:spTgt spid="245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546735" y="252730"/>
            <a:ext cx="9797415" cy="547370"/>
          </a:xfrm>
        </p:spPr>
        <p:txBody>
          <a:bodyPr/>
          <a:lstStyle/>
          <a:p>
            <a:r>
              <a:rPr lang="zh-CN" altLang="en-US" dirty="0">
                <a:sym typeface="+mn-ea"/>
              </a:rPr>
              <a:t>净现值</a:t>
            </a:r>
            <a:r>
              <a:rPr lang="en-US" altLang="zh-CN" dirty="0"/>
              <a:t>NPV</a:t>
            </a:r>
            <a:r>
              <a:rPr lang="zh-CN" altLang="en-US" dirty="0"/>
              <a:t>计算步骤</a:t>
            </a:r>
            <a:endParaRPr lang="en-US" altLang="zh-CN" dirty="0"/>
          </a:p>
        </p:txBody>
      </p:sp>
      <p:sp>
        <p:nvSpPr>
          <p:cNvPr id="27653" name="Rectangle 3"/>
          <p:cNvSpPr>
            <a:spLocks noGrp="1" noChangeArrowheads="1"/>
          </p:cNvSpPr>
          <p:nvPr>
            <p:ph type="body" idx="1"/>
          </p:nvPr>
        </p:nvSpPr>
        <p:spPr>
          <a:xfrm>
            <a:off x="546735" y="1294130"/>
            <a:ext cx="9832975" cy="5155565"/>
          </a:xfrm>
        </p:spPr>
        <p:txBody>
          <a:bodyPr/>
          <a:lstStyle/>
          <a:p>
            <a:pPr marL="514350" indent="-514350">
              <a:lnSpc>
                <a:spcPct val="90000"/>
              </a:lnSpc>
              <a:buFont typeface="+mj-lt"/>
              <a:buAutoNum type="arabicPeriod"/>
            </a:pPr>
            <a:r>
              <a:rPr lang="zh-CN" altLang="en-US" sz="2400" dirty="0"/>
              <a:t>确定</a:t>
            </a:r>
            <a:r>
              <a:rPr lang="zh-CN" altLang="en-US" sz="2400" dirty="0">
                <a:solidFill>
                  <a:srgbClr val="FF0000"/>
                </a:solidFill>
              </a:rPr>
              <a:t>项目和产品完整生命周期</a:t>
            </a:r>
            <a:r>
              <a:rPr lang="zh-CN" altLang="en-US" sz="2400" dirty="0"/>
              <a:t>以及预计的</a:t>
            </a:r>
            <a:r>
              <a:rPr lang="zh-CN" altLang="en-US" sz="2400" dirty="0">
                <a:solidFill>
                  <a:srgbClr val="FF0000"/>
                </a:solidFill>
              </a:rPr>
              <a:t>成本和收益</a:t>
            </a:r>
            <a:endParaRPr lang="en-US" altLang="zh-CN" sz="2400" dirty="0">
              <a:solidFill>
                <a:srgbClr val="FF0000"/>
              </a:solidFill>
            </a:endParaRPr>
          </a:p>
          <a:p>
            <a:pPr marL="514350" indent="-514350">
              <a:lnSpc>
                <a:spcPct val="90000"/>
              </a:lnSpc>
              <a:buFont typeface="+mj-lt"/>
              <a:buAutoNum type="arabicPeriod"/>
            </a:pPr>
            <a:r>
              <a:rPr lang="zh-CN" altLang="en-US" sz="2400" dirty="0"/>
              <a:t>确定</a:t>
            </a:r>
            <a:r>
              <a:rPr lang="zh-CN" altLang="en-US" sz="2400" dirty="0">
                <a:solidFill>
                  <a:srgbClr val="FF0000"/>
                </a:solidFill>
              </a:rPr>
              <a:t>折现率</a:t>
            </a:r>
            <a:r>
              <a:rPr lang="en-US" altLang="zh-CN" sz="2400" dirty="0"/>
              <a:t>[discount rate]</a:t>
            </a:r>
            <a:endParaRPr lang="en-US" altLang="zh-CN" sz="2400" dirty="0"/>
          </a:p>
          <a:p>
            <a:pPr marL="514350" indent="-514350">
              <a:lnSpc>
                <a:spcPct val="90000"/>
              </a:lnSpc>
              <a:buFont typeface="+mj-lt"/>
              <a:buAutoNum type="arabicPeriod"/>
            </a:pPr>
            <a:r>
              <a:rPr lang="zh-CN" altLang="en-US" sz="2400" dirty="0"/>
              <a:t>计算</a:t>
            </a:r>
            <a:r>
              <a:rPr lang="en-US" altLang="zh-CN" sz="2400" dirty="0"/>
              <a:t>NPV </a:t>
            </a:r>
            <a:endParaRPr lang="en-US" altLang="zh-CN" sz="2400" dirty="0"/>
          </a:p>
          <a:p>
            <a:pPr marL="789305" lvl="1" indent="-514350">
              <a:lnSpc>
                <a:spcPct val="90000"/>
              </a:lnSpc>
              <a:buFont typeface="+mj-lt"/>
              <a:buAutoNum type="arabicPeriod"/>
            </a:pPr>
            <a:r>
              <a:rPr lang="zh-CN" altLang="en-US" sz="2000" dirty="0"/>
              <a:t>计算折现因子：</a:t>
            </a:r>
            <a:r>
              <a:rPr lang="en-US" altLang="zh-CN" sz="2000" dirty="0">
                <a:solidFill>
                  <a:srgbClr val="FF0000"/>
                </a:solidFill>
              </a:rPr>
              <a:t>1/(1+r)</a:t>
            </a:r>
            <a:r>
              <a:rPr lang="en-US" altLang="zh-CN" sz="2000" baseline="30000" dirty="0">
                <a:solidFill>
                  <a:srgbClr val="FF0000"/>
                </a:solidFill>
              </a:rPr>
              <a:t>t     </a:t>
            </a:r>
            <a:r>
              <a:rPr lang="en-US" altLang="zh-CN" sz="2000" dirty="0"/>
              <a:t>r</a:t>
            </a:r>
            <a:r>
              <a:rPr lang="zh-CN" altLang="en-US" sz="2000" dirty="0"/>
              <a:t>是折现率，</a:t>
            </a:r>
            <a:r>
              <a:rPr lang="en-US" altLang="zh-CN" sz="2000" dirty="0"/>
              <a:t>t</a:t>
            </a:r>
            <a:r>
              <a:rPr lang="zh-CN" altLang="en-US" sz="2000" dirty="0"/>
              <a:t>是第几年</a:t>
            </a:r>
            <a:endParaRPr lang="en-US" altLang="zh-CN" sz="2000" baseline="30000" dirty="0"/>
          </a:p>
          <a:p>
            <a:pPr marL="789305" lvl="1" indent="-514350">
              <a:lnSpc>
                <a:spcPct val="100000"/>
              </a:lnSpc>
              <a:buFont typeface="+mj-lt"/>
              <a:buAutoNum type="arabicPeriod"/>
            </a:pPr>
            <a:r>
              <a:rPr lang="zh-CN" altLang="en-US" sz="2000" dirty="0"/>
              <a:t>将每年收益与对应的折现因子相乘后累加，减去依此算出的成本累加，即得到</a:t>
            </a:r>
            <a:br>
              <a:rPr lang="en-US" altLang="zh-CN" sz="2400" dirty="0"/>
            </a:br>
            <a:r>
              <a:rPr lang="en-US" altLang="zh-CN" sz="2000" b="1" dirty="0">
                <a:solidFill>
                  <a:srgbClr val="FF0000"/>
                </a:solidFill>
              </a:rPr>
              <a:t>NPV=∑</a:t>
            </a:r>
            <a:r>
              <a:rPr lang="en-US" altLang="zh-CN" sz="2000" b="1" baseline="-25000" dirty="0">
                <a:solidFill>
                  <a:srgbClr val="FF0000"/>
                </a:solidFill>
              </a:rPr>
              <a:t>t=0…n</a:t>
            </a:r>
            <a:r>
              <a:rPr lang="zh-CN" altLang="en-US" sz="2000" b="1" dirty="0">
                <a:solidFill>
                  <a:srgbClr val="FF0000"/>
                </a:solidFill>
              </a:rPr>
              <a:t>预计收益</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r>
              <a:rPr lang="en-US" altLang="zh-CN" sz="2000" b="1" dirty="0">
                <a:solidFill>
                  <a:srgbClr val="FF0000"/>
                </a:solidFill>
              </a:rPr>
              <a:t>—∑</a:t>
            </a:r>
            <a:r>
              <a:rPr lang="en-US" altLang="zh-CN" sz="2000" b="1" baseline="-25000" dirty="0">
                <a:solidFill>
                  <a:srgbClr val="FF0000"/>
                </a:solidFill>
              </a:rPr>
              <a:t>t=0…n</a:t>
            </a:r>
            <a:r>
              <a:rPr lang="zh-CN" altLang="en-US" sz="2000" b="1" dirty="0">
                <a:solidFill>
                  <a:srgbClr val="FF0000"/>
                </a:solidFill>
              </a:rPr>
              <a:t>预计成本</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endParaRPr lang="en-US" altLang="zh-CN" sz="2400" b="1" dirty="0">
              <a:solidFill>
                <a:srgbClr val="FF0000"/>
              </a:solidFill>
            </a:endParaRPr>
          </a:p>
          <a:p>
            <a:pPr marL="514350" indent="-514350">
              <a:lnSpc>
                <a:spcPct val="90000"/>
              </a:lnSpc>
              <a:buFont typeface="+mj-lt"/>
              <a:buAutoNum type="arabicPeriod"/>
            </a:pPr>
            <a:r>
              <a:rPr lang="zh-CN" altLang="en-US" sz="2400" dirty="0"/>
              <a:t>注意</a:t>
            </a:r>
            <a:r>
              <a:rPr lang="en-US" altLang="zh-CN" sz="2400" dirty="0"/>
              <a:t>:</a:t>
            </a:r>
            <a:r>
              <a:rPr lang="zh-CN" altLang="en-US" sz="2400" dirty="0"/>
              <a:t>有些组织将项目成本的投资年作为第</a:t>
            </a:r>
            <a:r>
              <a:rPr lang="en-US" altLang="zh-CN" sz="2400" dirty="0"/>
              <a:t>0</a:t>
            </a:r>
            <a:r>
              <a:rPr lang="zh-CN" altLang="en-US" sz="2400" dirty="0"/>
              <a:t>年，而不是第</a:t>
            </a:r>
            <a:r>
              <a:rPr lang="en-US" altLang="zh-CN" sz="2400" dirty="0"/>
              <a:t>1</a:t>
            </a:r>
            <a:r>
              <a:rPr lang="zh-CN" altLang="en-US" sz="2400" dirty="0"/>
              <a:t>年，并且对第</a:t>
            </a:r>
            <a:r>
              <a:rPr lang="en-US" altLang="zh-CN" sz="2400" dirty="0"/>
              <a:t>0</a:t>
            </a:r>
            <a:r>
              <a:rPr lang="zh-CN" altLang="en-US" sz="2400" dirty="0"/>
              <a:t>年的成本并不折现；有人以负数形式记录成本，而有些则不是</a:t>
            </a:r>
            <a:endParaRPr lang="en-US" altLang="zh-CN" sz="2400" dirty="0"/>
          </a:p>
          <a:p>
            <a:pPr lvl="2">
              <a:lnSpc>
                <a:spcPct val="90000"/>
              </a:lnSpc>
            </a:pPr>
            <a:r>
              <a:rPr lang="zh-CN" altLang="en-US" sz="2000" dirty="0"/>
              <a:t>注意自己所在组织采用的参数标准</a:t>
            </a:r>
            <a:endParaRPr lang="en-US" altLang="zh-CN" sz="2000" dirty="0"/>
          </a:p>
          <a:p>
            <a:pPr>
              <a:lnSpc>
                <a:spcPct val="90000"/>
              </a:lnSpc>
              <a:buNone/>
            </a:pPr>
            <a:endParaRPr lang="en-US" altLang="zh-CN" sz="2400" dirty="0"/>
          </a:p>
        </p:txBody>
      </p:sp>
      <p:sp>
        <p:nvSpPr>
          <p:cNvPr id="6" name="TextBox 5"/>
          <p:cNvSpPr txBox="1"/>
          <p:nvPr/>
        </p:nvSpPr>
        <p:spPr>
          <a:xfrm>
            <a:off x="936625" y="5344160"/>
            <a:ext cx="9121775" cy="1076325"/>
          </a:xfrm>
          <a:prstGeom prst="rect">
            <a:avLst/>
          </a:prstGeom>
          <a:noFill/>
        </p:spPr>
        <p:txBody>
          <a:bodyPr wrap="square" rtlCol="0">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净现值分析是一种适用于对跨越多个年份的项目比较现金流的方法</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 calcmode="lin" valueType="num">
                                      <p:cBhvr additive="base">
                                        <p:cTn id="7"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3">
                                            <p:txEl>
                                              <p:pRg st="1" end="1"/>
                                            </p:txEl>
                                          </p:spTgt>
                                        </p:tgtEl>
                                        <p:attrNameLst>
                                          <p:attrName>style.visibility</p:attrName>
                                        </p:attrNameLst>
                                      </p:cBhvr>
                                      <p:to>
                                        <p:strVal val="visible"/>
                                      </p:to>
                                    </p:set>
                                    <p:anim calcmode="lin" valueType="num">
                                      <p:cBhvr additive="base">
                                        <p:cTn id="13" dur="500" fill="hold"/>
                                        <p:tgtEl>
                                          <p:spTgt spid="276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3">
                                            <p:txEl>
                                              <p:pRg st="2" end="2"/>
                                            </p:txEl>
                                          </p:spTgt>
                                        </p:tgtEl>
                                        <p:attrNameLst>
                                          <p:attrName>style.visibility</p:attrName>
                                        </p:attrNameLst>
                                      </p:cBhvr>
                                      <p:to>
                                        <p:strVal val="visible"/>
                                      </p:to>
                                    </p:set>
                                    <p:anim calcmode="lin" valueType="num">
                                      <p:cBhvr additive="base">
                                        <p:cTn id="19" dur="500" fill="hold"/>
                                        <p:tgtEl>
                                          <p:spTgt spid="276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653">
                                            <p:txEl>
                                              <p:pRg st="3" end="3"/>
                                            </p:txEl>
                                          </p:spTgt>
                                        </p:tgtEl>
                                        <p:attrNameLst>
                                          <p:attrName>style.visibility</p:attrName>
                                        </p:attrNameLst>
                                      </p:cBhvr>
                                      <p:to>
                                        <p:strVal val="visible"/>
                                      </p:to>
                                    </p:set>
                                    <p:anim calcmode="lin" valueType="num">
                                      <p:cBhvr additive="base">
                                        <p:cTn id="23" dur="500" fill="hold"/>
                                        <p:tgtEl>
                                          <p:spTgt spid="2765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653">
                                            <p:txEl>
                                              <p:pRg st="4" end="4"/>
                                            </p:txEl>
                                          </p:spTgt>
                                        </p:tgtEl>
                                        <p:attrNameLst>
                                          <p:attrName>style.visibility</p:attrName>
                                        </p:attrNameLst>
                                      </p:cBhvr>
                                      <p:to>
                                        <p:strVal val="visible"/>
                                      </p:to>
                                    </p:set>
                                    <p:anim calcmode="lin" valueType="num">
                                      <p:cBhvr additive="base">
                                        <p:cTn id="27" dur="500" fill="hold"/>
                                        <p:tgtEl>
                                          <p:spTgt spid="2765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653">
                                            <p:txEl>
                                              <p:pRg st="5" end="5"/>
                                            </p:txEl>
                                          </p:spTgt>
                                        </p:tgtEl>
                                        <p:attrNameLst>
                                          <p:attrName>style.visibility</p:attrName>
                                        </p:attrNameLst>
                                      </p:cBhvr>
                                      <p:to>
                                        <p:strVal val="visible"/>
                                      </p:to>
                                    </p:set>
                                    <p:anim calcmode="lin" valueType="num">
                                      <p:cBhvr additive="base">
                                        <p:cTn id="33" dur="500" fill="hold"/>
                                        <p:tgtEl>
                                          <p:spTgt spid="2765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653">
                                            <p:txEl>
                                              <p:pRg st="6" end="6"/>
                                            </p:txEl>
                                          </p:spTgt>
                                        </p:tgtEl>
                                        <p:attrNameLst>
                                          <p:attrName>style.visibility</p:attrName>
                                        </p:attrNameLst>
                                      </p:cBhvr>
                                      <p:to>
                                        <p:strVal val="visible"/>
                                      </p:to>
                                    </p:set>
                                    <p:anim calcmode="lin" valueType="num">
                                      <p:cBhvr additive="base">
                                        <p:cTn id="37" dur="500" fill="hold"/>
                                        <p:tgtEl>
                                          <p:spTgt spid="2765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sym typeface="+mn-ea"/>
              </a:rPr>
              <a:t>净现值</a:t>
            </a:r>
            <a:r>
              <a:rPr lang="en-US" altLang="zh-CN" dirty="0"/>
              <a:t>NPV</a:t>
            </a:r>
            <a:r>
              <a:rPr lang="zh-CN" altLang="en-US" dirty="0"/>
              <a:t>计算示例</a:t>
            </a:r>
            <a:endParaRPr lang="zh-CN" altLang="en-US" dirty="0"/>
          </a:p>
        </p:txBody>
      </p:sp>
      <p:graphicFrame>
        <p:nvGraphicFramePr>
          <p:cNvPr id="6" name="表格 5"/>
          <p:cNvGraphicFramePr>
            <a:graphicFrameLocks noGrp="1"/>
          </p:cNvGraphicFramePr>
          <p:nvPr/>
        </p:nvGraphicFramePr>
        <p:xfrm>
          <a:off x="2562896" y="1447800"/>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折现率</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8%</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7" name="表格 6"/>
          <p:cNvGraphicFramePr>
            <a:graphicFrameLocks noGrp="1"/>
          </p:cNvGraphicFramePr>
          <p:nvPr/>
        </p:nvGraphicFramePr>
        <p:xfrm>
          <a:off x="2562896" y="2057400"/>
          <a:ext cx="7239000" cy="924117"/>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b="0" i="0" u="none" strike="noStrike" dirty="0">
                          <a:solidFill>
                            <a:srgbClr val="000000"/>
                          </a:solidFill>
                          <a:latin typeface="宋体" panose="02010600030101010101" pitchFamily="2" charset="-122"/>
                        </a:rPr>
                        <a:t>周期</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1</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3</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8" name="表格 7"/>
          <p:cNvGraphicFramePr>
            <a:graphicFrameLocks noGrp="1"/>
          </p:cNvGraphicFramePr>
          <p:nvPr/>
        </p:nvGraphicFramePr>
        <p:xfrm>
          <a:off x="2562896" y="3349561"/>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折现因子</a:t>
                      </a:r>
                      <a:endParaRPr lang="zh-CN" altLang="en-US" sz="1900" b="1" i="0" u="none" strike="noStrike" dirty="0">
                        <a:solidFill>
                          <a:srgbClr val="FF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0.93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0.86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0.79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9" name="表格 8"/>
          <p:cNvGraphicFramePr>
            <a:graphicFrameLocks noGrp="1"/>
          </p:cNvGraphicFramePr>
          <p:nvPr/>
        </p:nvGraphicFramePr>
        <p:xfrm>
          <a:off x="2562896" y="40386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37200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34400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31600</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10" name="表格 9"/>
          <p:cNvGraphicFramePr>
            <a:graphicFrameLocks noGrp="1"/>
          </p:cNvGraphicFramePr>
          <p:nvPr/>
        </p:nvGraphicFramePr>
        <p:xfrm>
          <a:off x="2562896" y="43434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186000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172000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158000 </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sp>
        <p:nvSpPr>
          <p:cNvPr id="12" name="矩形 11"/>
          <p:cNvSpPr/>
          <p:nvPr/>
        </p:nvSpPr>
        <p:spPr>
          <a:xfrm>
            <a:off x="8811296" y="3886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243200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8811296" y="4267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516000</a:t>
            </a:r>
            <a:endParaRPr lang="zh-CN" altLang="en-US" dirty="0">
              <a:solidFill>
                <a:srgbClr val="FF0000"/>
              </a:solidFill>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nvGraphicFramePr>
        <p:xfrm>
          <a:off x="2562896" y="5029200"/>
          <a:ext cx="7239000" cy="316230"/>
        </p:xfrm>
        <a:graphic>
          <a:graphicData uri="http://schemas.openxmlformats.org/drawingml/2006/table">
            <a:tbl>
              <a:tblPr>
                <a:tableStyleId>{616DA210-FB5B-4158-B5E0-FEB733F419BA}</a:tableStyleId>
              </a:tblPr>
              <a:tblGrid>
                <a:gridCol w="2098675"/>
                <a:gridCol w="1028065"/>
                <a:gridCol w="1028065"/>
                <a:gridCol w="3084195"/>
              </a:tblGrid>
              <a:tr h="308039">
                <a:tc>
                  <a:txBody>
                    <a:bodyPr/>
                    <a:lstStyle/>
                    <a:p>
                      <a:pPr algn="l" fontAlgn="ctr"/>
                      <a:r>
                        <a:rPr lang="zh-CN" altLang="en-US" sz="1900" u="none" strike="noStrike" dirty="0"/>
                        <a:t>净现值</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272800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en-US" altLang="zh-CN" sz="2000" dirty="0"/>
                        <a:t>516000—243200</a:t>
                      </a:r>
                      <a:endParaRPr lang="zh-CN" altLang="en-US" sz="2000" dirty="0"/>
                    </a:p>
                  </a:txBody>
                  <a:tcPr marL="11580" marR="11580" marT="11580" marB="0" anchor="ctr"/>
                </a:tc>
              </a:tr>
            </a:tbl>
          </a:graphicData>
        </a:graphic>
      </p:graphicFrame>
      <p:sp>
        <p:nvSpPr>
          <p:cNvPr id="15" name="矩形 14"/>
          <p:cNvSpPr/>
          <p:nvPr/>
        </p:nvSpPr>
        <p:spPr>
          <a:xfrm>
            <a:off x="3477296" y="3276600"/>
            <a:ext cx="1442085" cy="460375"/>
          </a:xfrm>
          <a:prstGeom prst="rect">
            <a:avLst/>
          </a:prstGeom>
        </p:spPr>
        <p:txBody>
          <a:bodyPr wrap="non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1/(1+r)</a:t>
            </a:r>
            <a:r>
              <a:rPr lang="en-US" altLang="zh-CN" sz="2400" b="1" baseline="30000" dirty="0">
                <a:solidFill>
                  <a:srgbClr val="FF0000"/>
                </a:solidFill>
                <a:latin typeface="微软雅黑" panose="020B0503020204020204" pitchFamily="34" charset="-122"/>
                <a:ea typeface="微软雅黑" panose="020B0503020204020204" pitchFamily="34" charset="-122"/>
              </a:rPr>
              <a:t> 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54050" y="287020"/>
            <a:ext cx="8882380" cy="483870"/>
          </a:xfrm>
        </p:spPr>
        <p:txBody>
          <a:bodyPr/>
          <a:lstStyle/>
          <a:p>
            <a:r>
              <a:rPr lang="zh-CN" altLang="en-US" dirty="0"/>
              <a:t>投资回报率</a:t>
            </a:r>
            <a:endParaRPr lang="en-US" altLang="zh-CN" dirty="0"/>
          </a:p>
        </p:txBody>
      </p:sp>
      <p:sp>
        <p:nvSpPr>
          <p:cNvPr id="28677" name="Rectangle 3"/>
          <p:cNvSpPr>
            <a:spLocks noGrp="1" noChangeArrowheads="1"/>
          </p:cNvSpPr>
          <p:nvPr>
            <p:ph type="body" idx="1"/>
          </p:nvPr>
        </p:nvSpPr>
        <p:spPr>
          <a:xfrm>
            <a:off x="654050" y="1299845"/>
            <a:ext cx="9391650" cy="4572000"/>
          </a:xfrm>
        </p:spPr>
        <p:txBody>
          <a:bodyPr/>
          <a:lstStyle/>
          <a:p>
            <a:r>
              <a:rPr lang="zh-CN" altLang="en-US" sz="2400" b="1" dirty="0">
                <a:solidFill>
                  <a:srgbClr val="FF0000"/>
                </a:solidFill>
              </a:rPr>
              <a:t>投资回报率</a:t>
            </a:r>
            <a:r>
              <a:rPr lang="en-US" altLang="zh-CN" sz="2400" b="1" dirty="0"/>
              <a:t>[Return on investment (ROI)] </a:t>
            </a:r>
            <a:r>
              <a:rPr lang="zh-CN" altLang="en-US" sz="2400" dirty="0"/>
              <a:t>是项目收益减去成本后，再除以成本的结果</a:t>
            </a:r>
            <a:endParaRPr lang="en-US" altLang="zh-CN" sz="2400" dirty="0"/>
          </a:p>
          <a:p>
            <a:pPr lvl="1"/>
            <a:r>
              <a:rPr lang="en-US" altLang="zh-CN" sz="2000" dirty="0">
                <a:hlinkClick r:id="rId1" action="ppaction://hlinksldjump"/>
              </a:rPr>
              <a:t>ROI </a:t>
            </a:r>
            <a:r>
              <a:rPr lang="en-US" altLang="zh-CN" sz="2000" dirty="0"/>
              <a:t>= (</a:t>
            </a:r>
            <a:r>
              <a:rPr lang="zh-CN" altLang="en-US" sz="2000" dirty="0"/>
              <a:t>折现收益总额</a:t>
            </a:r>
            <a:r>
              <a:rPr lang="en-US" altLang="zh-CN" sz="2000" dirty="0"/>
              <a:t> – </a:t>
            </a:r>
            <a:r>
              <a:rPr lang="zh-CN" altLang="en-US" sz="2000" dirty="0"/>
              <a:t>折现成本总额</a:t>
            </a:r>
            <a:r>
              <a:rPr lang="en-US" altLang="zh-CN" sz="2000" dirty="0"/>
              <a:t>)/</a:t>
            </a:r>
            <a:r>
              <a:rPr lang="zh-CN" altLang="en-US" sz="2000" dirty="0"/>
              <a:t>折现成本总额</a:t>
            </a:r>
            <a:endParaRPr lang="zh-CN" altLang="en-US" sz="2000" dirty="0"/>
          </a:p>
          <a:p>
            <a:pPr marL="182245" lvl="1" indent="0">
              <a:buNone/>
            </a:pPr>
            <a:endParaRPr lang="en-US" altLang="zh-CN" sz="2000" dirty="0"/>
          </a:p>
          <a:p>
            <a:r>
              <a:rPr lang="en-US" altLang="zh-CN" sz="2400" b="1" dirty="0">
                <a:solidFill>
                  <a:srgbClr val="FF0000"/>
                </a:solidFill>
              </a:rPr>
              <a:t>ROI</a:t>
            </a:r>
            <a:r>
              <a:rPr lang="zh-CN" altLang="en-US" sz="2400" b="1" dirty="0">
                <a:solidFill>
                  <a:srgbClr val="FF0000"/>
                </a:solidFill>
              </a:rPr>
              <a:t>越高越好</a:t>
            </a:r>
            <a:r>
              <a:rPr lang="en-US" altLang="zh-CN" sz="2400" dirty="0"/>
              <a:t>	</a:t>
            </a:r>
            <a:endParaRPr lang="en-US" altLang="zh-CN" sz="2400" dirty="0"/>
          </a:p>
          <a:p>
            <a:r>
              <a:rPr lang="zh-CN" altLang="en-US" sz="2400" dirty="0"/>
              <a:t>调查显示：投资项目时，约有</a:t>
            </a:r>
            <a:r>
              <a:rPr lang="en-US" altLang="zh-CN" sz="2400" dirty="0">
                <a:solidFill>
                  <a:srgbClr val="FF0000"/>
                </a:solidFill>
              </a:rPr>
              <a:t>50%</a:t>
            </a:r>
            <a:r>
              <a:rPr lang="zh-CN" altLang="en-US" sz="2400" dirty="0"/>
              <a:t>的组织需要投资回报率数据</a:t>
            </a:r>
            <a:endParaRPr lang="en-US" altLang="zh-CN" sz="2400" dirty="0"/>
          </a:p>
          <a:p>
            <a:pPr lvl="1">
              <a:buFontTx/>
              <a:buNone/>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 calcmode="lin" valueType="num">
                                      <p:cBhvr additive="base">
                                        <p:cTn id="7" dur="500" fill="hold"/>
                                        <p:tgtEl>
                                          <p:spTgt spid="286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677">
                                            <p:txEl>
                                              <p:pRg st="1" end="1"/>
                                            </p:txEl>
                                          </p:spTgt>
                                        </p:tgtEl>
                                        <p:attrNameLst>
                                          <p:attrName>style.visibility</p:attrName>
                                        </p:attrNameLst>
                                      </p:cBhvr>
                                      <p:to>
                                        <p:strVal val="visible"/>
                                      </p:to>
                                    </p:set>
                                    <p:anim calcmode="lin" valueType="num">
                                      <p:cBhvr additive="base">
                                        <p:cTn id="11"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77">
                                            <p:txEl>
                                              <p:pRg st="3" end="3"/>
                                            </p:txEl>
                                          </p:spTgt>
                                        </p:tgtEl>
                                        <p:attrNameLst>
                                          <p:attrName>style.visibility</p:attrName>
                                        </p:attrNameLst>
                                      </p:cBhvr>
                                      <p:to>
                                        <p:strVal val="visible"/>
                                      </p:to>
                                    </p:set>
                                    <p:anim calcmode="lin" valueType="num">
                                      <p:cBhvr additive="base">
                                        <p:cTn id="17"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677">
                                            <p:txEl>
                                              <p:pRg st="4" end="4"/>
                                            </p:txEl>
                                          </p:spTgt>
                                        </p:tgtEl>
                                        <p:attrNameLst>
                                          <p:attrName>style.visibility</p:attrName>
                                        </p:attrNameLst>
                                      </p:cBhvr>
                                      <p:to>
                                        <p:strVal val="visible"/>
                                      </p:to>
                                    </p:set>
                                    <p:anim calcmode="lin" valueType="num">
                                      <p:cBhvr additive="base">
                                        <p:cTn id="23" dur="500" fill="hold"/>
                                        <p:tgtEl>
                                          <p:spTgt spid="2867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67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528320" y="300990"/>
            <a:ext cx="9385935" cy="466725"/>
          </a:xfrm>
        </p:spPr>
        <p:txBody>
          <a:bodyPr/>
          <a:lstStyle/>
          <a:p>
            <a:r>
              <a:rPr lang="zh-CN" altLang="en-US" dirty="0"/>
              <a:t>投资回收期分析</a:t>
            </a:r>
            <a:endParaRPr lang="en-US" altLang="zh-CN" dirty="0"/>
          </a:p>
        </p:txBody>
      </p:sp>
      <p:sp>
        <p:nvSpPr>
          <p:cNvPr id="29701" name="Rectangle 3"/>
          <p:cNvSpPr>
            <a:spLocks noGrp="1" noChangeArrowheads="1"/>
          </p:cNvSpPr>
          <p:nvPr>
            <p:ph type="body" idx="1"/>
          </p:nvPr>
        </p:nvSpPr>
        <p:spPr>
          <a:xfrm>
            <a:off x="528320" y="1332865"/>
            <a:ext cx="10306685" cy="4114800"/>
          </a:xfrm>
        </p:spPr>
        <p:txBody>
          <a:bodyPr/>
          <a:lstStyle/>
          <a:p>
            <a:r>
              <a:rPr lang="zh-CN" altLang="en-US" sz="2400" dirty="0"/>
              <a:t>另一个重要的财务考虑是投资回收期</a:t>
            </a:r>
            <a:endParaRPr lang="en-US" altLang="zh-CN" sz="2400" dirty="0"/>
          </a:p>
          <a:p>
            <a:r>
              <a:rPr lang="zh-CN" altLang="en-US" sz="2400" b="1" dirty="0">
                <a:solidFill>
                  <a:srgbClr val="FF0000"/>
                </a:solidFill>
              </a:rPr>
              <a:t>投资回收期</a:t>
            </a:r>
            <a:r>
              <a:rPr lang="en-US" altLang="zh-CN" sz="2400" b="1" dirty="0"/>
              <a:t>[Payback Period]</a:t>
            </a:r>
            <a:r>
              <a:rPr lang="en-US" altLang="zh-CN" sz="2400" dirty="0"/>
              <a:t> </a:t>
            </a:r>
            <a:r>
              <a:rPr lang="zh-CN" altLang="en-US" sz="2400" dirty="0"/>
              <a:t>亦称“投资回收年限”。投资项目投产后</a:t>
            </a:r>
            <a:r>
              <a:rPr lang="zh-CN" altLang="en-US" sz="2400" dirty="0">
                <a:solidFill>
                  <a:srgbClr val="FF0000"/>
                </a:solidFill>
              </a:rPr>
              <a:t>获得的收益总额</a:t>
            </a:r>
            <a:r>
              <a:rPr lang="zh-CN" altLang="en-US" sz="2400" dirty="0"/>
              <a:t>达到该投资项目</a:t>
            </a:r>
            <a:r>
              <a:rPr lang="zh-CN" altLang="en-US" sz="2400" dirty="0">
                <a:solidFill>
                  <a:srgbClr val="FF0000"/>
                </a:solidFill>
              </a:rPr>
              <a:t>投入的投资总额</a:t>
            </a:r>
            <a:r>
              <a:rPr lang="zh-CN" altLang="en-US" sz="2400" dirty="0"/>
              <a:t>所需要的时间 (年限)。</a:t>
            </a:r>
            <a:endParaRPr lang="en-US" altLang="zh-CN" sz="2400" dirty="0"/>
          </a:p>
          <a:p>
            <a:pPr lvl="1"/>
            <a:r>
              <a:rPr lang="zh-CN" altLang="en-US" sz="2200" dirty="0"/>
              <a:t>回收期也就是</a:t>
            </a:r>
            <a:r>
              <a:rPr lang="zh-CN" altLang="en-US" sz="2200" dirty="0">
                <a:solidFill>
                  <a:srgbClr val="FF0000"/>
                </a:solidFill>
              </a:rPr>
              <a:t>不断增长的收益</a:t>
            </a:r>
            <a:r>
              <a:rPr lang="zh-CN" altLang="en-US" sz="2200" dirty="0"/>
              <a:t>超过</a:t>
            </a:r>
            <a:r>
              <a:rPr lang="zh-CN" altLang="en-US" sz="2200" dirty="0">
                <a:solidFill>
                  <a:srgbClr val="FF0000"/>
                </a:solidFill>
              </a:rPr>
              <a:t>不断增长和继续花费的成本</a:t>
            </a:r>
            <a:r>
              <a:rPr lang="zh-CN" altLang="en-US" sz="2200" dirty="0"/>
              <a:t>时经历多长时间</a:t>
            </a:r>
            <a:r>
              <a:rPr lang="zh-CN" altLang="en-US" sz="2200" dirty="0">
                <a:sym typeface="+mn-ea"/>
              </a:rPr>
              <a:t>（投资与收益的一个交叉点）</a:t>
            </a:r>
            <a:endParaRPr lang="zh-CN" altLang="en-US" sz="2200" dirty="0">
              <a:sym typeface="+mn-ea"/>
            </a:endParaRPr>
          </a:p>
          <a:p>
            <a:pPr lvl="1"/>
            <a:r>
              <a:rPr lang="zh-CN" altLang="en-US" sz="2200" dirty="0">
                <a:sym typeface="+mn-ea"/>
              </a:rPr>
              <a:t>投资回收期可分为</a:t>
            </a:r>
            <a:r>
              <a:rPr lang="zh-CN" altLang="en-US" sz="2200" dirty="0">
                <a:solidFill>
                  <a:srgbClr val="FF0000"/>
                </a:solidFill>
                <a:sym typeface="+mn-ea"/>
              </a:rPr>
              <a:t>静态</a:t>
            </a:r>
            <a:r>
              <a:rPr lang="zh-CN" altLang="en-US" sz="2200" dirty="0">
                <a:sym typeface="+mn-ea"/>
              </a:rPr>
              <a:t>投资回收期（不考虑资金时间价值）和</a:t>
            </a:r>
            <a:r>
              <a:rPr lang="zh-CN" altLang="en-US" sz="2200" dirty="0">
                <a:solidFill>
                  <a:srgbClr val="FF0000"/>
                </a:solidFill>
                <a:sym typeface="+mn-ea"/>
              </a:rPr>
              <a:t>动态</a:t>
            </a:r>
            <a:r>
              <a:rPr lang="zh-CN" altLang="en-US" sz="2200" dirty="0">
                <a:sym typeface="+mn-ea"/>
              </a:rPr>
              <a:t>投资回收期</a:t>
            </a:r>
            <a:endParaRPr lang="zh-CN" altLang="en-US" sz="2200" dirty="0">
              <a:sym typeface="+mn-ea"/>
            </a:endParaRPr>
          </a:p>
          <a:p>
            <a:r>
              <a:rPr lang="zh-CN" altLang="en-US" sz="2400" b="1" dirty="0">
                <a:solidFill>
                  <a:srgbClr val="FF0000"/>
                </a:solidFill>
              </a:rPr>
              <a:t>回收期长短问题</a:t>
            </a:r>
            <a:endParaRPr lang="en-US" altLang="zh-CN" sz="2400" b="1" dirty="0">
              <a:solidFill>
                <a:srgbClr val="FF0000"/>
              </a:solidFill>
            </a:endParaRPr>
          </a:p>
          <a:p>
            <a:r>
              <a:rPr lang="zh-CN" altLang="en-US" sz="2400" dirty="0"/>
              <a:t>许多组织都希望在不影响整体收益的情况下，</a:t>
            </a:r>
            <a:r>
              <a:rPr lang="en-US" altLang="zh-CN" sz="2400" dirty="0"/>
              <a:t>IT</a:t>
            </a:r>
            <a:r>
              <a:rPr lang="zh-CN" altLang="en-US" sz="2400" dirty="0"/>
              <a:t>项目的回收期尽可能的短</a:t>
            </a:r>
            <a:endParaRPr lang="en-US" altLang="zh-CN" sz="2400" dirty="0"/>
          </a:p>
          <a:p>
            <a:pPr>
              <a:buFontTx/>
              <a:buNone/>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 calcmode="lin" valueType="num">
                                      <p:cBhvr additive="base">
                                        <p:cTn id="7"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701">
                                            <p:txEl>
                                              <p:pRg st="1" end="1"/>
                                            </p:txEl>
                                          </p:spTgt>
                                        </p:tgtEl>
                                        <p:attrNameLst>
                                          <p:attrName>style.visibility</p:attrName>
                                        </p:attrNameLst>
                                      </p:cBhvr>
                                      <p:to>
                                        <p:strVal val="visible"/>
                                      </p:to>
                                    </p:set>
                                    <p:anim calcmode="lin" valueType="num">
                                      <p:cBhvr additive="base">
                                        <p:cTn id="11"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70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701">
                                            <p:txEl>
                                              <p:pRg st="2" end="2"/>
                                            </p:txEl>
                                          </p:spTgt>
                                        </p:tgtEl>
                                        <p:attrNameLst>
                                          <p:attrName>style.visibility</p:attrName>
                                        </p:attrNameLst>
                                      </p:cBhvr>
                                      <p:to>
                                        <p:strVal val="visible"/>
                                      </p:to>
                                    </p:set>
                                    <p:anim calcmode="lin" valueType="num">
                                      <p:cBhvr additive="base">
                                        <p:cTn id="15"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70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701">
                                            <p:txEl>
                                              <p:pRg st="3" end="3"/>
                                            </p:txEl>
                                          </p:spTgt>
                                        </p:tgtEl>
                                        <p:attrNameLst>
                                          <p:attrName>style.visibility</p:attrName>
                                        </p:attrNameLst>
                                      </p:cBhvr>
                                      <p:to>
                                        <p:strVal val="visible"/>
                                      </p:to>
                                    </p:set>
                                    <p:anim calcmode="lin" valueType="num">
                                      <p:cBhvr additive="base">
                                        <p:cTn id="19" dur="5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7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701">
                                            <p:txEl>
                                              <p:pRg st="4" end="4"/>
                                            </p:txEl>
                                          </p:spTgt>
                                        </p:tgtEl>
                                        <p:attrNameLst>
                                          <p:attrName>style.visibility</p:attrName>
                                        </p:attrNameLst>
                                      </p:cBhvr>
                                      <p:to>
                                        <p:strVal val="visible"/>
                                      </p:to>
                                    </p:set>
                                    <p:anim calcmode="lin" valueType="num">
                                      <p:cBhvr additive="base">
                                        <p:cTn id="25" dur="5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70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9701">
                                            <p:txEl>
                                              <p:pRg st="5" end="5"/>
                                            </p:txEl>
                                          </p:spTgt>
                                        </p:tgtEl>
                                        <p:attrNameLst>
                                          <p:attrName>style.visibility</p:attrName>
                                        </p:attrNameLst>
                                      </p:cBhvr>
                                      <p:to>
                                        <p:strVal val="visible"/>
                                      </p:to>
                                    </p:set>
                                    <p:anim calcmode="lin" valueType="num">
                                      <p:cBhvr additive="base">
                                        <p:cTn id="29" dur="500" fill="hold"/>
                                        <p:tgtEl>
                                          <p:spTgt spid="2970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70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52730"/>
            <a:ext cx="11236325" cy="647700"/>
          </a:xfrm>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523240" y="1383030"/>
            <a:ext cx="9820910" cy="4313555"/>
          </a:xfrm>
        </p:spPr>
        <p:txBody>
          <a:bodyPr/>
          <a:lstStyle/>
          <a:p>
            <a:pPr>
              <a:lnSpc>
                <a:spcPct val="150000"/>
              </a:lnSpc>
            </a:pPr>
            <a:r>
              <a:rPr lang="zh-CN" altLang="en-US" sz="2800" dirty="0"/>
              <a:t>请思考：</a:t>
            </a:r>
            <a:endParaRPr lang="en-US" altLang="zh-CN" sz="2800" dirty="0"/>
          </a:p>
          <a:p>
            <a:pPr lvl="1">
              <a:lnSpc>
                <a:spcPct val="150000"/>
              </a:lnSpc>
            </a:pPr>
            <a:r>
              <a:rPr lang="en-US" altLang="zh-CN" sz="2400" dirty="0"/>
              <a:t>IT</a:t>
            </a:r>
            <a:r>
              <a:rPr lang="zh-CN" altLang="en-US" sz="2400" dirty="0"/>
              <a:t>项目都从哪里来？</a:t>
            </a:r>
            <a:endParaRPr lang="en-US" altLang="zh-CN" sz="2400" dirty="0">
              <a:solidFill>
                <a:srgbClr val="FF0000"/>
              </a:solidFill>
            </a:endParaRPr>
          </a:p>
          <a:p>
            <a:pPr lvl="1">
              <a:lnSpc>
                <a:spcPct val="150000"/>
              </a:lnSpc>
            </a:pPr>
            <a:r>
              <a:rPr lang="zh-CN" altLang="en-US" sz="2400" dirty="0"/>
              <a:t>如何决定项目是否启动？</a:t>
            </a:r>
            <a:endParaRPr lang="en-US" altLang="zh-CN" sz="2400" dirty="0">
              <a:solidFill>
                <a:srgbClr val="FF0000"/>
              </a:solidFill>
            </a:endParaRPr>
          </a:p>
          <a:p>
            <a:pPr lvl="1">
              <a:lnSpc>
                <a:spcPct val="150000"/>
              </a:lnSpc>
            </a:pPr>
            <a:r>
              <a:rPr lang="zh-CN" altLang="en-US" sz="2400" dirty="0"/>
              <a:t>正规的项目启动都做哪些事？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4126" y="2131331"/>
            <a:ext cx="3218483" cy="259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180" y="354330"/>
            <a:ext cx="9314180" cy="522605"/>
          </a:xfrm>
        </p:spPr>
        <p:txBody>
          <a:bodyPr/>
          <a:lstStyle/>
          <a:p>
            <a:r>
              <a:rPr lang="zh-CN" altLang="en-US" dirty="0"/>
              <a:t>回收期图示</a:t>
            </a:r>
            <a:endParaRPr lang="en-US" altLang="zh-CN" dirty="0"/>
          </a:p>
        </p:txBody>
      </p:sp>
      <p:pic>
        <p:nvPicPr>
          <p:cNvPr id="30725" name="Picture 8" descr="Fig04-05.bmp"/>
          <p:cNvPicPr>
            <a:picLocks noChangeAspect="1"/>
          </p:cNvPicPr>
          <p:nvPr/>
        </p:nvPicPr>
        <p:blipFill>
          <a:blip r:embed="rId1"/>
          <a:srcRect l="2108" b="8017"/>
          <a:stretch>
            <a:fillRect/>
          </a:stretch>
        </p:blipFill>
        <p:spPr bwMode="auto">
          <a:xfrm>
            <a:off x="2759075" y="1184910"/>
            <a:ext cx="6673850" cy="509968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小结：产品构思（商业论证）做什么？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70030" y="1829402"/>
            <a:ext cx="8876241" cy="5740104"/>
            <a:chOff x="-1109241" y="1045630"/>
            <a:chExt cx="8876241" cy="5740104"/>
          </a:xfrm>
        </p:grpSpPr>
        <p:pic>
          <p:nvPicPr>
            <p:cNvPr id="6" name="Picture 2" descr="产品流程"/>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109241" y="1045630"/>
              <a:ext cx="8876241" cy="2188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2" name="标题 1"/>
          <p:cNvSpPr>
            <a:spLocks noGrp="1"/>
          </p:cNvSpPr>
          <p:nvPr>
            <p:ph type="title"/>
          </p:nvPr>
        </p:nvSpPr>
        <p:spPr>
          <a:xfrm>
            <a:off x="473076" y="310833"/>
            <a:ext cx="11360149" cy="647700"/>
          </a:xfrm>
        </p:spPr>
        <p:txBody>
          <a:bodyPr/>
          <a:lstStyle/>
          <a:p>
            <a:r>
              <a:rPr lang="zh-CN" altLang="en-US" dirty="0"/>
              <a:t>产品构思</a:t>
            </a:r>
            <a:r>
              <a:rPr lang="en-US" altLang="zh-CN" dirty="0"/>
              <a:t>(</a:t>
            </a:r>
            <a:r>
              <a:rPr lang="zh-CN" altLang="en-US" dirty="0"/>
              <a:t>商业论证</a:t>
            </a:r>
            <a:r>
              <a:rPr lang="en-US" altLang="zh-CN" dirty="0"/>
              <a:t>)</a:t>
            </a:r>
            <a:r>
              <a:rPr lang="zh-CN" altLang="en-US" dirty="0"/>
              <a:t>示例</a:t>
            </a:r>
            <a:endParaRPr lang="zh-CN" altLang="en-US" dirty="0"/>
          </a:p>
        </p:txBody>
      </p:sp>
      <p:sp>
        <p:nvSpPr>
          <p:cNvPr id="3" name="内容占位符 2"/>
          <p:cNvSpPr>
            <a:spLocks noGrp="1"/>
          </p:cNvSpPr>
          <p:nvPr>
            <p:ph idx="1"/>
          </p:nvPr>
        </p:nvSpPr>
        <p:spPr>
          <a:xfrm>
            <a:off x="472440" y="1228090"/>
            <a:ext cx="9871710" cy="5074920"/>
          </a:xfrm>
        </p:spPr>
        <p:txBody>
          <a:bodyPr/>
          <a:lstStyle/>
          <a:p>
            <a:r>
              <a:rPr lang="zh-CN" altLang="en-US" sz="2400" dirty="0"/>
              <a:t>将如上分析汇总为统一规范文档即可。</a:t>
            </a:r>
            <a:endParaRPr lang="zh-CN" altLang="en-US" sz="2400" dirty="0"/>
          </a:p>
        </p:txBody>
      </p:sp>
      <p:sp>
        <p:nvSpPr>
          <p:cNvPr id="4" name="Rectangle 5"/>
          <p:cNvSpPr>
            <a:spLocks noChangeArrowheads="1"/>
          </p:cNvSpPr>
          <p:nvPr/>
        </p:nvSpPr>
        <p:spPr bwMode="auto">
          <a:xfrm>
            <a:off x="3050488" y="4719881"/>
            <a:ext cx="5951998" cy="1237561"/>
          </a:xfrm>
          <a:prstGeom prst="rect">
            <a:avLst/>
          </a:prstGeom>
          <a:solidFill>
            <a:schemeClr val="bg1"/>
          </a:solidFill>
          <a:ln w="9525">
            <a:solidFill>
              <a:schemeClr val="tx1"/>
            </a:solidFill>
            <a:miter lim="800000"/>
          </a:ln>
          <a:effectLst/>
        </p:spPr>
        <p:txBody>
          <a:bodyPr wrap="none" anchor="ctr"/>
          <a:lstStyle/>
          <a:p>
            <a:r>
              <a:rPr lang="zh-CN" altLang="en-US" sz="2400" b="1" dirty="0">
                <a:solidFill>
                  <a:srgbClr val="FF0000"/>
                </a:solidFill>
              </a:rPr>
              <a:t>不一定全部都做，也不一定都做的很详细。</a:t>
            </a:r>
            <a:endParaRPr lang="en-US" altLang="zh-CN" sz="2400" b="1" dirty="0">
              <a:solidFill>
                <a:srgbClr val="FF0000"/>
              </a:solidFill>
            </a:endParaRPr>
          </a:p>
          <a:p>
            <a:r>
              <a:rPr lang="zh-CN" altLang="en-US" sz="2400" b="1" dirty="0">
                <a:solidFill>
                  <a:srgbClr val="FF0000"/>
                </a:solidFill>
              </a:rPr>
              <a:t>能达到决策依据即可，快速行动是王道。</a:t>
            </a:r>
            <a:endParaRPr lang="zh-CN" altLang="en-US" sz="2400" b="1" dirty="0">
              <a:solidFill>
                <a:srgbClr val="FF0000"/>
              </a:solidFill>
            </a:endParaRPr>
          </a:p>
        </p:txBody>
      </p:sp>
      <p:sp>
        <p:nvSpPr>
          <p:cNvPr id="9" name="笑脸 8"/>
          <p:cNvSpPr/>
          <p:nvPr/>
        </p:nvSpPr>
        <p:spPr bwMode="auto">
          <a:xfrm>
            <a:off x="4666979" y="2335941"/>
            <a:ext cx="587829" cy="587829"/>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产品原型做什么？</a:t>
            </a:r>
            <a:endParaRPr lang="zh-CN" altLang="en-US" dirty="0"/>
          </a:p>
        </p:txBody>
      </p:sp>
      <p:sp>
        <p:nvSpPr>
          <p:cNvPr id="3" name="内容占位符 2"/>
          <p:cNvSpPr>
            <a:spLocks noGrp="1"/>
          </p:cNvSpPr>
          <p:nvPr>
            <p:ph idx="1"/>
          </p:nvPr>
        </p:nvSpPr>
        <p:spPr>
          <a:xfrm>
            <a:off x="473075" y="1162685"/>
            <a:ext cx="9871075" cy="4313555"/>
          </a:xfrm>
        </p:spPr>
        <p:txBody>
          <a:bodyPr/>
          <a:lstStyle/>
          <a:p>
            <a:r>
              <a:rPr lang="zh-CN" altLang="en-US" sz="2400" dirty="0"/>
              <a:t>这个阶段主要是界面原型，帮助决策者了解产品如何为用户提供服务，提供哪些主要的功能。</a:t>
            </a:r>
            <a:endParaRPr lang="en-US" altLang="zh-CN" sz="2400" dirty="0"/>
          </a:p>
          <a:p>
            <a:pPr lvl="1"/>
            <a:r>
              <a:rPr lang="zh-CN" altLang="en-US" sz="2000" dirty="0"/>
              <a:t>注意：这里的界面原型只包含最核心的部分，能够说明产品特性即可</a:t>
            </a:r>
            <a:endParaRPr lang="zh-CN" altLang="en-US" sz="2000" dirty="0"/>
          </a:p>
        </p:txBody>
      </p:sp>
      <p:pic>
        <p:nvPicPr>
          <p:cNvPr id="4" name="图片 3" descr="E:\教学资料\项目管理\参考资料\原型设计.png原型设计"/>
          <p:cNvPicPr>
            <a:picLocks noChangeAspect="1"/>
          </p:cNvPicPr>
          <p:nvPr/>
        </p:nvPicPr>
        <p:blipFill>
          <a:blip r:embed="rId1"/>
          <a:srcRect/>
          <a:stretch>
            <a:fillRect/>
          </a:stretch>
        </p:blipFill>
        <p:spPr>
          <a:xfrm>
            <a:off x="1557020" y="2482850"/>
            <a:ext cx="9221470" cy="43224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产品构思的批准</a:t>
            </a:r>
            <a:endParaRPr lang="zh-CN" altLang="en-US" dirty="0"/>
          </a:p>
        </p:txBody>
      </p:sp>
      <p:sp>
        <p:nvSpPr>
          <p:cNvPr id="3" name="内容占位符 2"/>
          <p:cNvSpPr>
            <a:spLocks noGrp="1"/>
          </p:cNvSpPr>
          <p:nvPr>
            <p:ph idx="1"/>
          </p:nvPr>
        </p:nvSpPr>
        <p:spPr>
          <a:xfrm>
            <a:off x="473075" y="1276985"/>
            <a:ext cx="10034270" cy="4313555"/>
          </a:xfrm>
        </p:spPr>
        <p:txBody>
          <a:bodyPr/>
          <a:lstStyle/>
          <a:p>
            <a:r>
              <a:rPr lang="zh-CN" altLang="en-US" sz="2400" dirty="0"/>
              <a:t>管理层将依据产品构思和产品原型决策是否对新产品立项研发，结果通常是：</a:t>
            </a:r>
            <a:endParaRPr lang="en-US" altLang="zh-CN" sz="2400" dirty="0"/>
          </a:p>
          <a:p>
            <a:pPr lvl="1"/>
            <a:r>
              <a:rPr lang="zh-CN" altLang="en-US" sz="2200" dirty="0"/>
              <a:t>批准，进入立项启动；</a:t>
            </a:r>
            <a:endParaRPr lang="en-US" altLang="zh-CN" sz="2200" dirty="0"/>
          </a:p>
          <a:p>
            <a:pPr lvl="1"/>
            <a:r>
              <a:rPr lang="zh-CN" altLang="en-US" sz="2200" dirty="0"/>
              <a:t>不批准；</a:t>
            </a:r>
            <a:endParaRPr lang="en-US" altLang="zh-CN" sz="2200" dirty="0"/>
          </a:p>
          <a:p>
            <a:pPr lvl="1"/>
            <a:r>
              <a:rPr lang="zh-CN" altLang="en-US" sz="2200" dirty="0"/>
              <a:t>提出需要完善的问题，延期再审批；</a:t>
            </a:r>
            <a:endParaRPr lang="zh-CN" altLang="en-US" sz="2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2440" y="1369060"/>
            <a:ext cx="11287760" cy="4890770"/>
          </a:xfrm>
        </p:spPr>
        <p:txBody>
          <a:bodyPr/>
          <a:lstStyle/>
          <a:p>
            <a:pPr marL="180975" lvl="1" indent="-180975">
              <a:buFont typeface="Wingdings" panose="05000000000000000000" pitchFamily="2" charset="2"/>
              <a:buChar char="§"/>
            </a:pPr>
            <a:r>
              <a:rPr lang="zh-CN" altLang="en-US" sz="2400" dirty="0"/>
              <a:t>背景</a:t>
            </a:r>
            <a:endParaRPr lang="en-US" altLang="zh-CN" sz="2400" dirty="0"/>
          </a:p>
          <a:p>
            <a:pPr marL="457200" lvl="2" indent="-180975">
              <a:buFont typeface="Wingdings" panose="05000000000000000000" pitchFamily="2" charset="2"/>
              <a:buChar char="§"/>
            </a:pPr>
            <a:r>
              <a:rPr lang="zh-CN" altLang="en-US" sz="2000" dirty="0"/>
              <a:t>某市拥有几十所大学、职技学校，学生数量达到几十万，每天有大量的消费需求：日用品、礼品、电子产品、运动产品等；</a:t>
            </a:r>
            <a:endParaRPr lang="en-US" altLang="zh-CN" sz="2000" dirty="0"/>
          </a:p>
          <a:p>
            <a:pPr marL="457200" lvl="2" indent="-180975">
              <a:buFont typeface="Wingdings" panose="05000000000000000000" pitchFamily="2" charset="2"/>
              <a:buChar char="§"/>
            </a:pPr>
            <a:r>
              <a:rPr lang="zh-CN" altLang="en-US" sz="2000" dirty="0"/>
              <a:t>某市拥有全国排名前十的小商品批发市场，物品丰富、货源充足、价格低廉、引领消费前沿、辐射周边省市的零售商家；</a:t>
            </a:r>
            <a:endParaRPr lang="en-US" altLang="zh-CN" sz="2000" dirty="0"/>
          </a:p>
          <a:p>
            <a:pPr marL="457200" lvl="2" indent="-180975">
              <a:buFont typeface="Wingdings" panose="05000000000000000000" pitchFamily="2" charset="2"/>
              <a:buChar char="§"/>
            </a:pPr>
            <a:r>
              <a:rPr lang="zh-CN" altLang="en-US" sz="2000" dirty="0"/>
              <a:t>学生利用互联网和移动终端完成电子购物的意识和习惯已非常成熟，电子购物的便捷、物美价廉、货物丰富时尚等特点是传统校内商店无法比拟的；</a:t>
            </a:r>
            <a:endParaRPr lang="en-US" altLang="zh-CN" sz="2000" dirty="0"/>
          </a:p>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基于如上的背景机会，形成新产品的构思和产品原型（也可团队自主创意产品），课上选几个小组分享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200" dirty="0">
              <a:solidFill>
                <a:srgbClr val="FF0000"/>
              </a:solidFill>
            </a:endParaRPr>
          </a:p>
          <a:p>
            <a:pPr lvl="2"/>
            <a:endParaRPr lang="zh-CN" altLang="en-US" sz="2200" b="1"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项目启动</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430655" y="1209675"/>
            <a:ext cx="9444990" cy="5549265"/>
          </a:xfrm>
          <a:prstGeom prst="rect">
            <a:avLst/>
          </a:prstGeom>
          <a:noFill/>
          <a:ln w="9525">
            <a:noFill/>
            <a:miter lim="800000"/>
            <a:headEnd/>
            <a:tailEnd/>
          </a:ln>
        </p:spPr>
      </p:pic>
      <p:sp>
        <p:nvSpPr>
          <p:cNvPr id="6" name="圆角矩形 5"/>
          <p:cNvSpPr/>
          <p:nvPr/>
        </p:nvSpPr>
        <p:spPr bwMode="auto">
          <a:xfrm>
            <a:off x="6552293" y="1613130"/>
            <a:ext cx="4261756"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2583"/>
            <a:ext cx="11360149" cy="647700"/>
          </a:xfrm>
        </p:spPr>
        <p:txBody>
          <a:bodyPr/>
          <a:lstStyle/>
          <a:p>
            <a:r>
              <a:rPr lang="zh-CN" altLang="en-US" dirty="0"/>
              <a:t>项目启动</a:t>
            </a:r>
            <a:endParaRPr lang="zh-CN" altLang="en-US" dirty="0"/>
          </a:p>
        </p:txBody>
      </p:sp>
      <p:sp>
        <p:nvSpPr>
          <p:cNvPr id="3" name="内容占位符 2"/>
          <p:cNvSpPr>
            <a:spLocks noGrp="1"/>
          </p:cNvSpPr>
          <p:nvPr>
            <p:ph idx="1"/>
          </p:nvPr>
        </p:nvSpPr>
        <p:spPr/>
        <p:txBody>
          <a:bodyPr/>
          <a:lstStyle/>
          <a:p>
            <a:r>
              <a:rPr lang="zh-CN" altLang="en-US" sz="2400" dirty="0"/>
              <a:t>如果</a:t>
            </a:r>
            <a:r>
              <a:rPr lang="zh-CN" altLang="en-US" sz="2400" dirty="0">
                <a:solidFill>
                  <a:srgbClr val="FF0000"/>
                </a:solidFill>
              </a:rPr>
              <a:t>得到客户合同或管理层的批准</a:t>
            </a:r>
            <a:r>
              <a:rPr lang="zh-CN" altLang="en-US" sz="2400" dirty="0"/>
              <a:t>，就可能开始项目启动的相关工作了，包括：</a:t>
            </a:r>
            <a:endParaRPr lang="en-US" altLang="zh-CN" sz="2400" dirty="0"/>
          </a:p>
        </p:txBody>
      </p:sp>
      <p:grpSp>
        <p:nvGrpSpPr>
          <p:cNvPr id="6" name="组合 6"/>
          <p:cNvGrpSpPr/>
          <p:nvPr/>
        </p:nvGrpSpPr>
        <p:grpSpPr>
          <a:xfrm>
            <a:off x="5370651" y="3193203"/>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p>
              <a:endParaRPr lang="zh-CN" altLang="en-US"/>
            </a:p>
          </p:txBody>
        </p:sp>
      </p:grpSp>
      <p:grpSp>
        <p:nvGrpSpPr>
          <p:cNvPr id="7" name="Group 4"/>
          <p:cNvGrpSpPr/>
          <p:nvPr/>
        </p:nvGrpSpPr>
        <p:grpSpPr bwMode="auto">
          <a:xfrm>
            <a:off x="8447405" y="3780790"/>
            <a:ext cx="2975610" cy="1000125"/>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项目启动大会</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pic>
        <p:nvPicPr>
          <p:cNvPr id="8" name="图片 7" descr="E:\教学资料\项目管理\参考资料\项目启动.png项目启动"/>
          <p:cNvPicPr>
            <a:picLocks noChangeAspect="1"/>
          </p:cNvPicPr>
          <p:nvPr/>
        </p:nvPicPr>
        <p:blipFill>
          <a:blip r:embed="rId1"/>
          <a:srcRect/>
          <a:stretch>
            <a:fillRect/>
          </a:stretch>
        </p:blipFill>
        <p:spPr>
          <a:xfrm>
            <a:off x="1444625" y="230695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771" y="313373"/>
            <a:ext cx="11360149" cy="647700"/>
          </a:xfrm>
        </p:spPr>
        <p:txBody>
          <a:bodyPr/>
          <a:lstStyle/>
          <a:p>
            <a:r>
              <a:rPr lang="zh-CN" altLang="en-US" dirty="0"/>
              <a:t>任命项目经理</a:t>
            </a:r>
            <a:endParaRPr lang="zh-CN" altLang="en-US" dirty="0"/>
          </a:p>
        </p:txBody>
      </p:sp>
      <p:sp>
        <p:nvSpPr>
          <p:cNvPr id="3" name="内容占位符 2"/>
          <p:cNvSpPr>
            <a:spLocks noGrp="1"/>
          </p:cNvSpPr>
          <p:nvPr>
            <p:ph idx="1"/>
          </p:nvPr>
        </p:nvSpPr>
        <p:spPr/>
        <p:txBody>
          <a:bodyPr/>
          <a:lstStyle/>
          <a:p>
            <a:r>
              <a:rPr lang="zh-CN" altLang="en-US" sz="2400" dirty="0"/>
              <a:t>需要考虑的因素</a:t>
            </a:r>
            <a:endParaRPr lang="en-US" altLang="zh-CN" sz="2400" dirty="0"/>
          </a:p>
          <a:p>
            <a:pPr lvl="1"/>
            <a:r>
              <a:rPr lang="zh-CN" altLang="en-US" sz="2000" dirty="0"/>
              <a:t>背景和经验</a:t>
            </a:r>
            <a:endParaRPr lang="en-US" altLang="zh-CN" sz="2000" dirty="0"/>
          </a:p>
          <a:p>
            <a:pPr lvl="1"/>
            <a:r>
              <a:rPr lang="zh-CN" altLang="en-US" sz="2000" dirty="0"/>
              <a:t>项目管理能力</a:t>
            </a:r>
            <a:endParaRPr lang="en-US" altLang="zh-CN" sz="2000" dirty="0"/>
          </a:p>
          <a:p>
            <a:pPr lvl="1"/>
            <a:r>
              <a:rPr lang="zh-CN" altLang="en-US" sz="2000" dirty="0"/>
              <a:t>处理人际关系的能力</a:t>
            </a:r>
            <a:endParaRPr lang="zh-CN" altLang="en-US" sz="2000" dirty="0"/>
          </a:p>
          <a:p>
            <a:pPr lvl="1"/>
            <a:r>
              <a:rPr lang="zh-CN" altLang="en-US" sz="2000" dirty="0"/>
              <a:t>专业技术</a:t>
            </a:r>
            <a:r>
              <a:rPr lang="en-US" altLang="zh-CN" sz="2000" dirty="0"/>
              <a:t>[</a:t>
            </a:r>
            <a:r>
              <a:rPr lang="zh-CN" altLang="en-US" sz="2000" dirty="0"/>
              <a:t>非必要条件</a:t>
            </a:r>
            <a:r>
              <a:rPr lang="en-US" altLang="zh-CN" sz="2000" dirty="0"/>
              <a:t>]</a:t>
            </a:r>
            <a:endParaRPr lang="en-US" altLang="zh-CN" sz="2000" dirty="0"/>
          </a:p>
          <a:p>
            <a:pPr lvl="1"/>
            <a:r>
              <a:rPr lang="en-US" altLang="zh-CN" sz="2000" dirty="0"/>
              <a:t>…… </a:t>
            </a:r>
            <a:endParaRPr lang="en-US" altLang="zh-CN" sz="2000" dirty="0"/>
          </a:p>
          <a:p>
            <a:r>
              <a:rPr lang="zh-CN" altLang="en-US" sz="2400" dirty="0"/>
              <a:t>企业通过发布</a:t>
            </a:r>
            <a:r>
              <a:rPr lang="en-US" altLang="zh-CN" sz="2400" dirty="0"/>
              <a:t>《</a:t>
            </a:r>
            <a:r>
              <a:rPr lang="zh-CN" altLang="en-US" sz="2400" dirty="0"/>
              <a:t>项目章程</a:t>
            </a:r>
            <a:r>
              <a:rPr lang="en-US" altLang="zh-CN" sz="2400" dirty="0"/>
              <a:t>》</a:t>
            </a:r>
            <a:r>
              <a:rPr lang="zh-CN" altLang="en-US" sz="2400" dirty="0"/>
              <a:t>确立项目经理的地位，通告各部门和相关人员给予支持配合（名正言顺）</a:t>
            </a:r>
            <a:endParaRPr lang="en-US" altLang="zh-CN"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2893"/>
            <a:ext cx="11360149" cy="647700"/>
          </a:xfrm>
        </p:spPr>
        <p:txBody>
          <a:bodyPr/>
          <a:lstStyle/>
          <a:p>
            <a:r>
              <a:rPr lang="zh-CN" altLang="en-US" dirty="0"/>
              <a:t>组建项目核心团队</a:t>
            </a:r>
            <a:endParaRPr lang="zh-CN" altLang="en-US" dirty="0"/>
          </a:p>
        </p:txBody>
      </p:sp>
      <p:sp>
        <p:nvSpPr>
          <p:cNvPr id="3" name="内容占位符 2"/>
          <p:cNvSpPr>
            <a:spLocks noGrp="1"/>
          </p:cNvSpPr>
          <p:nvPr>
            <p:ph idx="1"/>
          </p:nvPr>
        </p:nvSpPr>
        <p:spPr/>
        <p:txBody>
          <a:bodyPr/>
          <a:lstStyle/>
          <a:p>
            <a:r>
              <a:rPr lang="zh-CN" altLang="en-US" sz="2400" dirty="0"/>
              <a:t>项目经理</a:t>
            </a:r>
            <a:endParaRPr lang="en-US" altLang="zh-CN" sz="2400" dirty="0"/>
          </a:p>
          <a:p>
            <a:r>
              <a:rPr lang="zh-CN" altLang="en-US" sz="2400" dirty="0"/>
              <a:t>需求专家</a:t>
            </a:r>
            <a:r>
              <a:rPr lang="en-US" altLang="zh-CN" sz="2400" dirty="0"/>
              <a:t>(</a:t>
            </a:r>
            <a:r>
              <a:rPr lang="zh-CN" altLang="en-US" sz="2400" dirty="0"/>
              <a:t>及客户代表</a:t>
            </a:r>
            <a:r>
              <a:rPr lang="en-US" altLang="zh-CN" sz="2400" dirty="0"/>
              <a:t>) </a:t>
            </a:r>
            <a:r>
              <a:rPr lang="zh-CN" altLang="en-US" sz="2400" dirty="0"/>
              <a:t>或产品经理</a:t>
            </a:r>
            <a:endParaRPr lang="en-US" altLang="zh-CN" sz="2400" dirty="0"/>
          </a:p>
          <a:p>
            <a:r>
              <a:rPr lang="zh-CN" altLang="en-US" sz="2400" dirty="0"/>
              <a:t>软件架构师</a:t>
            </a:r>
            <a:r>
              <a:rPr lang="en-US" altLang="zh-CN" sz="2400"/>
              <a:t>/UE</a:t>
            </a:r>
            <a:r>
              <a:rPr lang="zh-CN" altLang="en-US" sz="2400"/>
              <a:t>设计</a:t>
            </a:r>
            <a:r>
              <a:rPr lang="zh-CN" altLang="en-US" sz="2400" dirty="0"/>
              <a:t>专家</a:t>
            </a:r>
            <a:endParaRPr lang="en-US" altLang="zh-CN" sz="2400" dirty="0"/>
          </a:p>
          <a:p>
            <a:r>
              <a:rPr lang="zh-CN" altLang="en-US" sz="2400" dirty="0"/>
              <a:t>质量（测试）专家</a:t>
            </a:r>
            <a:endParaRPr lang="en-US" altLang="zh-CN" sz="2400" dirty="0"/>
          </a:p>
          <a:p>
            <a:r>
              <a:rPr lang="en-US" altLang="zh-CN" sz="2400" dirty="0"/>
              <a:t>[</a:t>
            </a:r>
            <a:r>
              <a:rPr lang="zh-CN" altLang="en-US" sz="2400" dirty="0"/>
              <a:t>采购负责人</a:t>
            </a:r>
            <a:r>
              <a:rPr lang="en-US" altLang="zh-CN" sz="2400" dirty="0"/>
              <a:t>]</a:t>
            </a:r>
            <a:endParaRPr lang="en-US" altLang="zh-CN" sz="2400" dirty="0"/>
          </a:p>
          <a:p>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项目来源</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42365"/>
            <a:ext cx="9143999" cy="5372330"/>
          </a:xfrm>
          <a:prstGeom prst="rect">
            <a:avLst/>
          </a:prstGeom>
          <a:noFill/>
          <a:ln w="9525">
            <a:noFill/>
            <a:miter lim="800000"/>
            <a:headEnd/>
            <a:tailEnd/>
          </a:ln>
        </p:spPr>
      </p:pic>
      <p:sp>
        <p:nvSpPr>
          <p:cNvPr id="6" name="圆角矩形 5"/>
          <p:cNvSpPr/>
          <p:nvPr/>
        </p:nvSpPr>
        <p:spPr bwMode="auto">
          <a:xfrm>
            <a:off x="1654629" y="1482090"/>
            <a:ext cx="1632857" cy="502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pPr lvl="0"/>
            <a:r>
              <a:rPr lang="zh-CN" altLang="en-US" sz="2800" dirty="0"/>
              <a:t>制定里程碑进度计划</a:t>
            </a:r>
            <a:endParaRPr lang="zh-CN" altLang="en-US" sz="2800" dirty="0"/>
          </a:p>
        </p:txBody>
      </p:sp>
      <p:sp>
        <p:nvSpPr>
          <p:cNvPr id="3" name="内容占位符 2"/>
          <p:cNvSpPr>
            <a:spLocks noGrp="1"/>
          </p:cNvSpPr>
          <p:nvPr>
            <p:ph idx="1"/>
          </p:nvPr>
        </p:nvSpPr>
        <p:spPr>
          <a:noFill/>
          <a:ln w="9525">
            <a:noFill/>
            <a:miter lim="800000"/>
          </a:ln>
        </p:spPr>
        <p:txBody>
          <a:bodyPr vert="horz" wrap="square" lIns="0" tIns="0" rIns="0" bIns="0" numCol="1" anchor="t" anchorCtr="0" compatLnSpc="1"/>
          <a:lstStyle/>
          <a:p>
            <a:r>
              <a:rPr lang="zh-CN" altLang="en-US" sz="2400" dirty="0"/>
              <a:t>由结束日期逆推</a:t>
            </a:r>
            <a:endParaRPr lang="en-US" altLang="zh-CN" sz="2400" dirty="0"/>
          </a:p>
          <a:p>
            <a:r>
              <a:rPr lang="zh-CN" altLang="en-US" sz="2400" dirty="0"/>
              <a:t>粒度细到阶段里程碑（月或周）</a:t>
            </a:r>
            <a:endParaRPr lang="en-US" altLang="zh-CN" sz="2400" dirty="0"/>
          </a:p>
          <a:p>
            <a:r>
              <a:rPr lang="zh-CN" altLang="en-US" sz="2400" dirty="0"/>
              <a:t>启动阶段的工作细化到几天</a:t>
            </a:r>
            <a:endParaRPr lang="en-US" altLang="zh-CN" sz="2400" dirty="0"/>
          </a:p>
          <a:p>
            <a:pPr lvl="1"/>
            <a:endParaRPr lang="en-US" altLang="zh-CN" sz="2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r>
              <a:rPr lang="zh-CN" altLang="en-US" dirty="0"/>
              <a:t>干系人分析</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干系人</a:t>
            </a:r>
            <a:r>
              <a:rPr lang="en-US" altLang="zh-CN" sz="2400" dirty="0"/>
              <a:t>[Stakeholders]</a:t>
            </a:r>
            <a:r>
              <a:rPr lang="zh-CN" altLang="en-US" sz="2400" dirty="0"/>
              <a:t>是积极参与项目或其利益可能受项目实施或完成的积极或消极等因素影响的个人或组织（如客户、发起人、执行组织或公众）。</a:t>
            </a:r>
            <a:endParaRPr lang="zh-CN" altLang="en-US" sz="2400" dirty="0"/>
          </a:p>
          <a:p>
            <a:pPr lvl="1">
              <a:lnSpc>
                <a:spcPct val="150000"/>
              </a:lnSpc>
            </a:pPr>
            <a:r>
              <a:rPr lang="zh-CN" altLang="en-US" sz="2200" dirty="0"/>
              <a:t>识别所有受项目影响的人员或组织，并记录其利益、参与情况和对项目成功的影响力。</a:t>
            </a:r>
            <a:endParaRPr lang="en-US" altLang="zh-CN" sz="2200" dirty="0"/>
          </a:p>
          <a:p>
            <a:pPr lvl="1">
              <a:lnSpc>
                <a:spcPct val="150000"/>
              </a:lnSpc>
            </a:pPr>
            <a:r>
              <a:rPr lang="zh-CN" altLang="en-US" sz="2200" dirty="0"/>
              <a:t>思考：某校建设新校区项目，哪些组织和个人的利益将受到影响？</a:t>
            </a:r>
            <a:endParaRPr lang="zh-CN" altLang="en-US" sz="2200" dirty="0"/>
          </a:p>
          <a:p>
            <a:pPr lvl="1">
              <a:lnSpc>
                <a:spcPct val="150000"/>
              </a:lnSpc>
            </a:pPr>
            <a:r>
              <a:rPr lang="zh-CN" altLang="en-US" sz="2200" dirty="0"/>
              <a:t>校领导、教师、学生、建设施工方、材料供应方、周围商户等</a:t>
            </a:r>
            <a:endParaRPr lang="en-US" altLang="zh-CN" sz="2200" dirty="0"/>
          </a:p>
          <a:p>
            <a:pPr>
              <a:lnSpc>
                <a:spcPct val="150000"/>
              </a:lnSpc>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42583"/>
            <a:ext cx="11360149" cy="647700"/>
          </a:xfrm>
        </p:spPr>
        <p:txBody>
          <a:bodyPr/>
          <a:lstStyle/>
          <a:p>
            <a:r>
              <a:rPr lang="zh-CN" altLang="en-US" dirty="0"/>
              <a:t>典型的项目干系人包括</a:t>
            </a:r>
            <a:endParaRPr lang="zh-CN" altLang="en-US" dirty="0"/>
          </a:p>
        </p:txBody>
      </p:sp>
      <p:sp>
        <p:nvSpPr>
          <p:cNvPr id="3" name="内容占位符 2"/>
          <p:cNvSpPr>
            <a:spLocks noGrp="1"/>
          </p:cNvSpPr>
          <p:nvPr>
            <p:ph idx="1"/>
          </p:nvPr>
        </p:nvSpPr>
        <p:spPr>
          <a:xfrm>
            <a:off x="476250" y="1489075"/>
            <a:ext cx="9867900" cy="4780915"/>
          </a:xfrm>
        </p:spPr>
        <p:txBody>
          <a:bodyPr/>
          <a:lstStyle/>
          <a:p>
            <a:r>
              <a:rPr lang="zh-CN" altLang="en-US" sz="2400" dirty="0"/>
              <a:t>项目发起人</a:t>
            </a:r>
            <a:r>
              <a:rPr lang="en-US" altLang="zh-CN" sz="2400" dirty="0"/>
              <a:t>[The project sponsor]</a:t>
            </a:r>
            <a:endParaRPr lang="en-US" altLang="zh-CN" sz="2400" dirty="0"/>
          </a:p>
          <a:p>
            <a:r>
              <a:rPr lang="zh-CN" altLang="en-US" sz="2400" dirty="0"/>
              <a:t>项目经理</a:t>
            </a:r>
            <a:r>
              <a:rPr lang="en-US" altLang="zh-CN" sz="2400" dirty="0"/>
              <a:t>[The project manager]</a:t>
            </a:r>
            <a:endParaRPr lang="en-US" altLang="zh-CN" sz="2400" dirty="0"/>
          </a:p>
          <a:p>
            <a:r>
              <a:rPr lang="zh-CN" altLang="en-US" sz="2400" dirty="0"/>
              <a:t>项目团队</a:t>
            </a:r>
            <a:r>
              <a:rPr lang="en-US" altLang="zh-CN" sz="2400" dirty="0"/>
              <a:t>[The project team]</a:t>
            </a:r>
            <a:endParaRPr lang="en-US" altLang="zh-CN" sz="2400" dirty="0"/>
          </a:p>
          <a:p>
            <a:r>
              <a:rPr lang="zh-CN" altLang="en-US" sz="2400" dirty="0"/>
              <a:t>支持人员</a:t>
            </a:r>
            <a:r>
              <a:rPr lang="en-US" altLang="zh-CN" sz="2400" dirty="0"/>
              <a:t>[Support staff]</a:t>
            </a:r>
            <a:endParaRPr lang="en-US" altLang="zh-CN" sz="2400" dirty="0"/>
          </a:p>
          <a:p>
            <a:r>
              <a:rPr lang="zh-CN" altLang="en-US" sz="2400" dirty="0"/>
              <a:t>客户</a:t>
            </a:r>
            <a:r>
              <a:rPr lang="en-US" altLang="zh-CN" sz="2400" dirty="0"/>
              <a:t>[Customers]</a:t>
            </a:r>
            <a:endParaRPr lang="en-US" altLang="zh-CN" sz="2400" dirty="0"/>
          </a:p>
          <a:p>
            <a:r>
              <a:rPr lang="zh-CN" altLang="en-US" sz="2400" dirty="0"/>
              <a:t>用户</a:t>
            </a:r>
            <a:r>
              <a:rPr lang="en-US" altLang="zh-CN" sz="2400" dirty="0"/>
              <a:t>[Users]</a:t>
            </a:r>
            <a:endParaRPr lang="en-US" altLang="zh-CN" sz="2400" dirty="0"/>
          </a:p>
          <a:p>
            <a:r>
              <a:rPr lang="zh-CN" altLang="en-US" sz="2400" dirty="0"/>
              <a:t>供应商</a:t>
            </a:r>
            <a:r>
              <a:rPr lang="en-US" altLang="zh-CN" sz="2400" dirty="0"/>
              <a:t>[Suppliers]</a:t>
            </a:r>
            <a:endParaRPr lang="en-US" altLang="zh-CN" sz="2400" dirty="0"/>
          </a:p>
          <a:p>
            <a:r>
              <a:rPr lang="zh-CN" altLang="en-US" sz="2400" dirty="0"/>
              <a:t>反对者</a:t>
            </a:r>
            <a:r>
              <a:rPr lang="en-US" altLang="zh-CN" sz="2400" dirty="0"/>
              <a:t>[Opponents to the project]</a:t>
            </a:r>
            <a:endParaRPr lang="en-US" altLang="zh-CN" sz="2400" dirty="0"/>
          </a:p>
          <a:p>
            <a:r>
              <a:rPr lang="en-US" altLang="zh-CN" sz="2400" dirty="0"/>
              <a: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13373"/>
            <a:ext cx="11360149" cy="647700"/>
          </a:xfrm>
        </p:spPr>
        <p:txBody>
          <a:bodyPr/>
          <a:lstStyle/>
          <a:p>
            <a:r>
              <a:rPr lang="zh-CN" altLang="en-US" dirty="0"/>
              <a:t>干系人分析方法</a:t>
            </a:r>
            <a:endParaRPr lang="zh-CN" altLang="en-US" dirty="0"/>
          </a:p>
        </p:txBody>
      </p:sp>
      <p:sp>
        <p:nvSpPr>
          <p:cNvPr id="7" name="内容占位符 2"/>
          <p:cNvSpPr>
            <a:spLocks noGrp="1"/>
          </p:cNvSpPr>
          <p:nvPr>
            <p:ph sz="quarter" idx="1"/>
          </p:nvPr>
        </p:nvSpPr>
        <p:spPr>
          <a:xfrm>
            <a:off x="475615" y="1348740"/>
            <a:ext cx="9978390" cy="5105400"/>
          </a:xfrm>
        </p:spPr>
        <p:txBody>
          <a:bodyPr/>
          <a:lstStyle/>
          <a:p>
            <a:r>
              <a:rPr lang="zh-CN" altLang="en-US" sz="2400" dirty="0"/>
              <a:t>第一步：识别全部项目潜在</a:t>
            </a:r>
            <a:r>
              <a:rPr lang="zh-CN" altLang="en-US" sz="2400" dirty="0">
                <a:solidFill>
                  <a:srgbClr val="FF0000"/>
                </a:solidFill>
              </a:rPr>
              <a:t>干系人及其相关信息</a:t>
            </a:r>
            <a:endParaRPr lang="en-US" altLang="zh-CN" sz="2400" dirty="0"/>
          </a:p>
          <a:p>
            <a:r>
              <a:rPr lang="zh-CN" altLang="en-US" sz="2400" dirty="0"/>
              <a:t>第二步：识别每个干系人可能产生的影响或提供的支持，并把他们</a:t>
            </a:r>
            <a:r>
              <a:rPr lang="zh-CN" altLang="en-US" sz="2400" dirty="0">
                <a:solidFill>
                  <a:srgbClr val="FF0000"/>
                </a:solidFill>
              </a:rPr>
              <a:t>分类</a:t>
            </a:r>
            <a:r>
              <a:rPr lang="zh-CN" altLang="en-US" sz="2400" dirty="0"/>
              <a:t>，以便制定管理策略</a:t>
            </a:r>
            <a:endParaRPr lang="en-US" altLang="zh-CN" sz="2400" dirty="0"/>
          </a:p>
          <a:p>
            <a:pPr lvl="1"/>
            <a:r>
              <a:rPr lang="zh-CN" altLang="en-US" sz="2000" dirty="0">
                <a:solidFill>
                  <a:srgbClr val="FF0000"/>
                </a:solidFill>
              </a:rPr>
              <a:t>权力</a:t>
            </a:r>
            <a:r>
              <a:rPr lang="en-US" altLang="zh-CN" sz="2000" dirty="0">
                <a:solidFill>
                  <a:srgbClr val="FF0000"/>
                </a:solidFill>
              </a:rPr>
              <a:t>/</a:t>
            </a:r>
            <a:r>
              <a:rPr lang="zh-CN" altLang="en-US" sz="2000" dirty="0">
                <a:solidFill>
                  <a:srgbClr val="FF0000"/>
                </a:solidFill>
              </a:rPr>
              <a:t>利益方格</a:t>
            </a:r>
            <a:endParaRPr lang="en-US" altLang="zh-CN" sz="2000" dirty="0">
              <a:solidFill>
                <a:srgbClr val="FF0000"/>
              </a:solidFill>
            </a:endParaRPr>
          </a:p>
          <a:p>
            <a:pPr lvl="1"/>
            <a:r>
              <a:rPr lang="zh-CN" altLang="en-US" sz="2000" dirty="0"/>
              <a:t>权力</a:t>
            </a:r>
            <a:r>
              <a:rPr lang="en-US" altLang="zh-CN" sz="2000" dirty="0"/>
              <a:t>/</a:t>
            </a:r>
            <a:r>
              <a:rPr lang="zh-CN" altLang="en-US" sz="2000" dirty="0"/>
              <a:t>影响方格</a:t>
            </a:r>
            <a:endParaRPr lang="en-US" altLang="zh-CN" sz="2000" dirty="0"/>
          </a:p>
          <a:p>
            <a:pPr lvl="1"/>
            <a:r>
              <a:rPr lang="zh-CN" altLang="en-US" sz="2000" dirty="0"/>
              <a:t>影响</a:t>
            </a:r>
            <a:r>
              <a:rPr lang="en-US" altLang="zh-CN" sz="2000" dirty="0"/>
              <a:t>/</a:t>
            </a:r>
            <a:r>
              <a:rPr lang="zh-CN" altLang="en-US" sz="2000" dirty="0"/>
              <a:t>作用方格</a:t>
            </a:r>
            <a:endParaRPr lang="en-US" altLang="zh-CN" sz="2000" dirty="0"/>
          </a:p>
          <a:p>
            <a:pPr lvl="1"/>
            <a:r>
              <a:rPr lang="zh-CN" altLang="en-US" sz="2000" dirty="0"/>
              <a:t>凸显模型</a:t>
            </a:r>
            <a:endParaRPr lang="en-US" altLang="zh-CN" sz="2000" dirty="0"/>
          </a:p>
          <a:p>
            <a:r>
              <a:rPr lang="zh-CN" altLang="en-US" sz="2400" dirty="0"/>
              <a:t>第三步：</a:t>
            </a:r>
            <a:r>
              <a:rPr lang="zh-CN" altLang="en-US" sz="2400" dirty="0">
                <a:solidFill>
                  <a:srgbClr val="FF0000"/>
                </a:solidFill>
              </a:rPr>
              <a:t>评估</a:t>
            </a:r>
            <a:r>
              <a:rPr lang="zh-CN" altLang="en-US" sz="2400" dirty="0"/>
              <a:t>关键干系人对不同情况可能做出的反应或应对，以便</a:t>
            </a:r>
            <a:r>
              <a:rPr lang="zh-CN" altLang="en-US" sz="2400" dirty="0">
                <a:solidFill>
                  <a:srgbClr val="FF0000"/>
                </a:solidFill>
              </a:rPr>
              <a:t>策划</a:t>
            </a:r>
            <a:r>
              <a:rPr lang="zh-CN" altLang="en-US" sz="2400" dirty="0"/>
              <a:t>如何对他们</a:t>
            </a:r>
            <a:r>
              <a:rPr lang="zh-CN" altLang="en-US" sz="2400" dirty="0">
                <a:solidFill>
                  <a:srgbClr val="FF0000"/>
                </a:solidFill>
              </a:rPr>
              <a:t>施加影响</a:t>
            </a:r>
            <a:r>
              <a:rPr lang="zh-CN" altLang="en-US" sz="2400" dirty="0"/>
              <a:t>，提高他们的支持和减轻他们的潜在负面影响</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权力</a:t>
            </a:r>
            <a:r>
              <a:rPr lang="en-US" altLang="zh-CN" dirty="0"/>
              <a:t>/</a:t>
            </a:r>
            <a:r>
              <a:rPr lang="zh-CN" altLang="en-US" dirty="0"/>
              <a:t>利益方格</a:t>
            </a:r>
            <a:endParaRPr lang="zh-CN" altLang="en-US" dirty="0"/>
          </a:p>
        </p:txBody>
      </p:sp>
      <p:pic>
        <p:nvPicPr>
          <p:cNvPr id="89090" name="Picture 2"/>
          <p:cNvPicPr>
            <a:picLocks noChangeAspect="1" noChangeArrowheads="1"/>
          </p:cNvPicPr>
          <p:nvPr/>
        </p:nvPicPr>
        <p:blipFill>
          <a:blip r:embed="rId1"/>
          <a:srcRect l="35000" t="20672" r="19375" b="10077"/>
          <a:stretch>
            <a:fillRect/>
          </a:stretch>
        </p:blipFill>
        <p:spPr bwMode="auto">
          <a:xfrm>
            <a:off x="2971800" y="1186799"/>
            <a:ext cx="5562600" cy="51054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识别干系人的成果</a:t>
            </a:r>
            <a:endParaRPr lang="zh-CN" altLang="en-US" dirty="0"/>
          </a:p>
        </p:txBody>
      </p:sp>
      <p:sp>
        <p:nvSpPr>
          <p:cNvPr id="3" name="内容占位符 2"/>
          <p:cNvSpPr>
            <a:spLocks noGrp="1"/>
          </p:cNvSpPr>
          <p:nvPr>
            <p:ph sz="quarter" idx="1"/>
          </p:nvPr>
        </p:nvSpPr>
        <p:spPr>
          <a:xfrm>
            <a:off x="472440" y="1249045"/>
            <a:ext cx="10499725" cy="4846320"/>
          </a:xfrm>
        </p:spPr>
        <p:txBody>
          <a:bodyPr/>
          <a:lstStyle/>
          <a:p>
            <a:r>
              <a:rPr lang="en-US" altLang="zh-CN" sz="2400" dirty="0">
                <a:solidFill>
                  <a:srgbClr val="FF0000"/>
                </a:solidFill>
              </a:rPr>
              <a:t>《</a:t>
            </a:r>
            <a:r>
              <a:rPr lang="zh-CN" altLang="en-US" sz="2400" dirty="0">
                <a:solidFill>
                  <a:srgbClr val="FF0000"/>
                </a:solidFill>
              </a:rPr>
              <a:t>干系人登记册</a:t>
            </a:r>
            <a:r>
              <a:rPr lang="en-US" altLang="zh-CN" sz="2400" dirty="0">
                <a:solidFill>
                  <a:srgbClr val="FF0000"/>
                </a:solidFill>
              </a:rPr>
              <a:t>》</a:t>
            </a:r>
            <a:endParaRPr lang="en-US" altLang="zh-CN" sz="2400" dirty="0">
              <a:solidFill>
                <a:srgbClr val="FF0000"/>
              </a:solidFill>
            </a:endParaRPr>
          </a:p>
          <a:p>
            <a:pPr lvl="1"/>
            <a:r>
              <a:rPr lang="zh-CN" altLang="en-US" sz="2000" dirty="0"/>
              <a:t>基本信息：姓名、职位、项目中的角色、联系方式</a:t>
            </a:r>
            <a:endParaRPr lang="en-US" altLang="zh-CN" sz="2000" dirty="0"/>
          </a:p>
          <a:p>
            <a:pPr lvl="1"/>
            <a:r>
              <a:rPr lang="zh-CN" altLang="en-US" sz="2000" dirty="0"/>
              <a:t>评估信息：期望、对项目潜在影响</a:t>
            </a:r>
            <a:endParaRPr lang="en-US" altLang="zh-CN" sz="2000" dirty="0"/>
          </a:p>
          <a:p>
            <a:pPr lvl="1"/>
            <a:r>
              <a:rPr lang="zh-CN" altLang="en-US" sz="2000" dirty="0"/>
              <a:t>干系人分类：内部</a:t>
            </a:r>
            <a:r>
              <a:rPr lang="en-US" altLang="zh-CN" sz="2000" dirty="0"/>
              <a:t>/</a:t>
            </a:r>
            <a:r>
              <a:rPr lang="zh-CN" altLang="en-US" sz="2000" dirty="0"/>
              <a:t>外部，支持者</a:t>
            </a:r>
            <a:r>
              <a:rPr lang="en-US" altLang="zh-CN" sz="2000" dirty="0"/>
              <a:t>/</a:t>
            </a:r>
            <a:r>
              <a:rPr lang="zh-CN" altLang="en-US" sz="2000" dirty="0"/>
              <a:t>中立者</a:t>
            </a:r>
            <a:r>
              <a:rPr lang="en-US" altLang="zh-CN" sz="2000" dirty="0"/>
              <a:t>/</a:t>
            </a:r>
            <a:r>
              <a:rPr lang="zh-CN" altLang="en-US" sz="2000" dirty="0"/>
              <a:t>反对者</a:t>
            </a:r>
            <a:endParaRPr lang="en-US" altLang="zh-CN" sz="2000" dirty="0"/>
          </a:p>
          <a:p>
            <a:pPr lvl="1"/>
            <a:r>
              <a:rPr lang="zh-CN" altLang="en-US" sz="2000" dirty="0"/>
              <a:t>管理策略：提高他们的正面影响，降低潜在的负面影响</a:t>
            </a:r>
            <a:endParaRPr lang="en-US" altLang="zh-CN" sz="2400" dirty="0"/>
          </a:p>
          <a:p>
            <a:r>
              <a:rPr lang="zh-CN" altLang="en-US" sz="2400" dirty="0"/>
              <a:t>注意以下原则：</a:t>
            </a:r>
            <a:endParaRPr lang="en-US" altLang="zh-CN" sz="2400" dirty="0"/>
          </a:p>
          <a:p>
            <a:pPr marL="639445" lvl="1" indent="-457200">
              <a:buFont typeface="+mj-lt"/>
              <a:buAutoNum type="arabicPeriod"/>
            </a:pPr>
            <a:r>
              <a:rPr lang="zh-CN" altLang="en-US" sz="2000" dirty="0">
                <a:solidFill>
                  <a:srgbClr val="FF0000"/>
                </a:solidFill>
              </a:rPr>
              <a:t>尽早</a:t>
            </a:r>
            <a:r>
              <a:rPr lang="zh-CN" altLang="en-US" sz="2000" dirty="0"/>
              <a:t>识别干系人</a:t>
            </a:r>
            <a:endParaRPr lang="en-US" altLang="zh-CN" sz="2000" dirty="0"/>
          </a:p>
          <a:p>
            <a:pPr marL="639445" lvl="1" indent="-457200">
              <a:buFont typeface="+mj-lt"/>
              <a:buAutoNum type="arabicPeriod"/>
            </a:pPr>
            <a:r>
              <a:rPr lang="zh-CN" altLang="en-US" sz="2000" dirty="0"/>
              <a:t>制定一个</a:t>
            </a:r>
            <a:r>
              <a:rPr lang="zh-CN" altLang="en-US" sz="2000" dirty="0">
                <a:solidFill>
                  <a:srgbClr val="FF0000"/>
                </a:solidFill>
              </a:rPr>
              <a:t>策略</a:t>
            </a:r>
            <a:r>
              <a:rPr lang="zh-CN" altLang="en-US" sz="2000" dirty="0"/>
              <a:t>，尽可能提高他们的正面影响，降低潜在的负面影响。在项目执行期间，应定期分析和审查此策略，做出必要</a:t>
            </a:r>
            <a:r>
              <a:rPr lang="zh-CN" altLang="en-US" sz="2000" dirty="0">
                <a:solidFill>
                  <a:srgbClr val="FF0000"/>
                </a:solidFill>
              </a:rPr>
              <a:t>调整</a:t>
            </a:r>
            <a:endParaRPr lang="en-US" altLang="zh-CN" sz="2000" dirty="0">
              <a:solidFill>
                <a:srgbClr val="FF0000"/>
              </a:solidFill>
            </a:endParaRPr>
          </a:p>
          <a:p>
            <a:pPr marL="639445" lvl="1" indent="-457200">
              <a:buFont typeface="+mj-lt"/>
              <a:buAutoNum type="arabicPeriod"/>
            </a:pPr>
            <a:r>
              <a:rPr lang="zh-CN" altLang="en-US" sz="2000" dirty="0"/>
              <a:t>对干系人进行</a:t>
            </a:r>
            <a:r>
              <a:rPr lang="zh-CN" altLang="en-US" sz="2000" dirty="0">
                <a:solidFill>
                  <a:srgbClr val="FF0000"/>
                </a:solidFill>
              </a:rPr>
              <a:t>分类</a:t>
            </a:r>
            <a:r>
              <a:rPr lang="zh-CN" altLang="en-US" sz="2000" dirty="0"/>
              <a:t>，项目经理应集中精力管理重要的干系人</a:t>
            </a:r>
            <a:endParaRPr lang="en-US" altLang="zh-CN" sz="2000" dirty="0"/>
          </a:p>
          <a:p>
            <a:pPr marL="639445" lvl="1" indent="-457200">
              <a:buFont typeface="+mj-lt"/>
              <a:buAutoNum type="arabicPeriod"/>
            </a:pPr>
            <a:r>
              <a:rPr lang="zh-CN" altLang="en-US" sz="2000" dirty="0"/>
              <a:t>与干系人管理策略相关的信息不纳入公开文件中。对公开的信息要注意控制其详细程度</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en-US" altLang="zh-CN" dirty="0"/>
              <a:t>[</a:t>
            </a:r>
            <a:r>
              <a:rPr lang="zh-CN" altLang="en-US" dirty="0"/>
              <a:t>确定项目发起人</a:t>
            </a:r>
            <a:r>
              <a:rPr lang="en-US" altLang="zh-CN" dirty="0"/>
              <a:t>]</a:t>
            </a:r>
            <a:endParaRPr lang="zh-CN" altLang="en-US" dirty="0"/>
          </a:p>
        </p:txBody>
      </p:sp>
      <p:sp>
        <p:nvSpPr>
          <p:cNvPr id="3" name="内容占位符 2"/>
          <p:cNvSpPr>
            <a:spLocks noGrp="1"/>
          </p:cNvSpPr>
          <p:nvPr>
            <p:ph idx="1"/>
          </p:nvPr>
        </p:nvSpPr>
        <p:spPr>
          <a:xfrm>
            <a:off x="472440" y="1489075"/>
            <a:ext cx="11287760" cy="4313555"/>
          </a:xfrm>
        </p:spPr>
        <p:txBody>
          <a:bodyPr/>
          <a:lstStyle/>
          <a:p>
            <a:pPr marL="180975" lvl="2" indent="-180975">
              <a:buFont typeface="Wingdings" panose="05000000000000000000" pitchFamily="2" charset="2"/>
              <a:buChar char="§"/>
            </a:pPr>
            <a:r>
              <a:rPr lang="zh-CN" altLang="en-US" sz="2400" dirty="0"/>
              <a:t>项目发起人</a:t>
            </a:r>
            <a:r>
              <a:rPr lang="zh-CN" altLang="en-US" sz="2400" dirty="0">
                <a:solidFill>
                  <a:srgbClr val="FF0000"/>
                </a:solidFill>
              </a:rPr>
              <a:t>对项目的成功负有最终责任</a:t>
            </a:r>
            <a:r>
              <a:rPr lang="zh-CN" altLang="en-US" sz="2400" dirty="0"/>
              <a:t>（通常是企业管理层人员），并解决项目经理无法控制的问题，例如：</a:t>
            </a:r>
            <a:endParaRPr lang="en-US" altLang="zh-CN" sz="2400" dirty="0"/>
          </a:p>
          <a:p>
            <a:pPr lvl="1"/>
            <a:r>
              <a:rPr lang="zh-CN" altLang="en-US" sz="2000" dirty="0"/>
              <a:t>任命项目经理</a:t>
            </a:r>
            <a:endParaRPr lang="en-US" altLang="zh-CN" sz="2000" dirty="0"/>
          </a:p>
          <a:p>
            <a:pPr lvl="1"/>
            <a:r>
              <a:rPr lang="zh-CN" altLang="en-US" sz="2000" dirty="0"/>
              <a:t>确保实现项目预定业务目标，解决业务问题</a:t>
            </a:r>
            <a:endParaRPr lang="en-US" altLang="zh-CN" sz="2000" dirty="0"/>
          </a:p>
          <a:p>
            <a:pPr lvl="1"/>
            <a:r>
              <a:rPr lang="zh-CN" altLang="en-US" sz="2000" dirty="0"/>
              <a:t>提供项目资金支持</a:t>
            </a:r>
            <a:endParaRPr lang="en-US" altLang="zh-CN" sz="2000" dirty="0"/>
          </a:p>
          <a:p>
            <a:pPr lvl="1"/>
            <a:r>
              <a:rPr lang="zh-CN" altLang="en-US" sz="2000" dirty="0"/>
              <a:t>批准项目范围和所需资源</a:t>
            </a:r>
            <a:endParaRPr lang="en-US" altLang="zh-CN" sz="2000" dirty="0"/>
          </a:p>
          <a:p>
            <a:pPr lvl="1"/>
            <a:r>
              <a:rPr lang="zh-CN" altLang="en-US" sz="2000" dirty="0"/>
              <a:t>批准重大变更</a:t>
            </a:r>
            <a:endParaRPr lang="en-US" altLang="zh-CN" sz="2000" dirty="0"/>
          </a:p>
          <a:p>
            <a:r>
              <a:rPr lang="zh-CN" altLang="en-US" sz="2400" dirty="0"/>
              <a:t>思考：某校新校区项目的发起人是谁？</a:t>
            </a:r>
            <a:endParaRPr lang="en-US" altLang="zh-CN"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25438"/>
            <a:ext cx="11360149" cy="647700"/>
          </a:xfrm>
        </p:spPr>
        <p:txBody>
          <a:bodyPr/>
          <a:lstStyle/>
          <a:p>
            <a:r>
              <a:rPr lang="zh-CN" altLang="en-US" dirty="0"/>
              <a:t>制定项目章程</a:t>
            </a:r>
            <a:endParaRPr lang="zh-CN" altLang="en-US" dirty="0"/>
          </a:p>
        </p:txBody>
      </p:sp>
      <p:sp>
        <p:nvSpPr>
          <p:cNvPr id="3" name="内容占位符 2"/>
          <p:cNvSpPr>
            <a:spLocks noGrp="1"/>
          </p:cNvSpPr>
          <p:nvPr>
            <p:ph idx="1"/>
          </p:nvPr>
        </p:nvSpPr>
        <p:spPr>
          <a:xfrm>
            <a:off x="473075" y="1139825"/>
            <a:ext cx="9903460" cy="5368925"/>
          </a:xfrm>
        </p:spPr>
        <p:txBody>
          <a:bodyPr/>
          <a:lstStyle/>
          <a:p>
            <a:r>
              <a:rPr lang="zh-CN" altLang="en-US" sz="2400" dirty="0"/>
              <a:t>项目章程的作用</a:t>
            </a:r>
            <a:endParaRPr lang="en-US" altLang="zh-CN" sz="2400" dirty="0"/>
          </a:p>
          <a:p>
            <a:pPr lvl="1"/>
            <a:r>
              <a:rPr lang="zh-CN" altLang="en-US" sz="2000" dirty="0"/>
              <a:t>明确项目目的</a:t>
            </a:r>
            <a:endParaRPr lang="en-US" altLang="zh-CN" sz="2000" dirty="0"/>
          </a:p>
          <a:p>
            <a:pPr lvl="1"/>
            <a:r>
              <a:rPr lang="zh-CN" altLang="en-US" sz="2000" dirty="0"/>
              <a:t>建立对项目的理解的基本共识</a:t>
            </a:r>
            <a:endParaRPr lang="en-US" altLang="zh-CN" sz="2000" dirty="0"/>
          </a:p>
          <a:p>
            <a:pPr lvl="1"/>
            <a:r>
              <a:rPr lang="zh-CN" altLang="en-US" sz="2000" dirty="0"/>
              <a:t>为项目及项目经理提供管理支持</a:t>
            </a:r>
            <a:endParaRPr lang="en-US" altLang="zh-CN" sz="2000" dirty="0"/>
          </a:p>
          <a:p>
            <a:pPr lvl="1"/>
            <a:r>
              <a:rPr lang="zh-CN" altLang="en-US" sz="2000" dirty="0"/>
              <a:t>建立项目经理的决策及领导权力 </a:t>
            </a:r>
            <a:endParaRPr lang="en-US" altLang="zh-CN" sz="2400" dirty="0"/>
          </a:p>
          <a:p>
            <a:r>
              <a:rPr lang="en-US" altLang="zh-CN" sz="2400" dirty="0"/>
              <a:t>《</a:t>
            </a:r>
            <a:r>
              <a:rPr lang="zh-CN" altLang="en-US" sz="2400" dirty="0"/>
              <a:t>项目章程</a:t>
            </a:r>
            <a:r>
              <a:rPr lang="en-US" altLang="zh-CN" sz="2400" dirty="0"/>
              <a:t>》</a:t>
            </a:r>
            <a:r>
              <a:rPr lang="zh-CN" altLang="en-US" sz="2400" dirty="0"/>
              <a:t>内容一般包括</a:t>
            </a:r>
            <a:endParaRPr lang="en-US" altLang="zh-CN" sz="2400" dirty="0"/>
          </a:p>
          <a:p>
            <a:pPr lvl="1"/>
            <a:r>
              <a:rPr lang="zh-CN" altLang="en-US" sz="2000" dirty="0"/>
              <a:t>项目背景</a:t>
            </a:r>
            <a:endParaRPr lang="en-US" altLang="zh-CN" sz="2000" dirty="0"/>
          </a:p>
          <a:p>
            <a:pPr lvl="1"/>
            <a:r>
              <a:rPr lang="zh-CN" altLang="en-US" sz="2000" dirty="0"/>
              <a:t>项目目标</a:t>
            </a:r>
            <a:endParaRPr lang="en-US" altLang="zh-CN" sz="2000" dirty="0"/>
          </a:p>
          <a:p>
            <a:pPr lvl="1"/>
            <a:r>
              <a:rPr lang="zh-CN" altLang="en-US" sz="2000" dirty="0"/>
              <a:t>项目</a:t>
            </a:r>
            <a:r>
              <a:rPr lang="zh-CN" altLang="en-US" sz="2000" dirty="0">
                <a:solidFill>
                  <a:srgbClr val="FF0000"/>
                </a:solidFill>
              </a:rPr>
              <a:t>范围、进度</a:t>
            </a:r>
            <a:r>
              <a:rPr lang="zh-CN" altLang="en-US" sz="2000" dirty="0"/>
              <a:t>和交付成果 </a:t>
            </a:r>
            <a:endParaRPr lang="en-US" altLang="zh-CN" sz="2000" dirty="0"/>
          </a:p>
          <a:p>
            <a:pPr lvl="1"/>
            <a:r>
              <a:rPr lang="zh-CN" altLang="en-US" sz="2000" dirty="0"/>
              <a:t>项目经理</a:t>
            </a:r>
            <a:endParaRPr lang="en-US" altLang="zh-CN" sz="2000" dirty="0"/>
          </a:p>
          <a:p>
            <a:r>
              <a:rPr lang="zh-CN" altLang="en-US" sz="2400" dirty="0"/>
              <a:t>项目章程通常由项目经理参与起草，由管理层确认并发布</a:t>
            </a:r>
            <a:endParaRPr lang="en-US" altLang="zh-CN" sz="2400"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500"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2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2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2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2000"/>
                                        <p:tgtEl>
                                          <p:spTgt spid="3">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500"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召开项目启动大会</a:t>
            </a:r>
            <a:endParaRPr lang="zh-CN" altLang="en-US" dirty="0"/>
          </a:p>
        </p:txBody>
      </p:sp>
      <p:sp>
        <p:nvSpPr>
          <p:cNvPr id="3" name="内容占位符 2"/>
          <p:cNvSpPr>
            <a:spLocks noGrp="1"/>
          </p:cNvSpPr>
          <p:nvPr>
            <p:ph idx="1"/>
          </p:nvPr>
        </p:nvSpPr>
        <p:spPr>
          <a:xfrm>
            <a:off x="473075" y="1250950"/>
            <a:ext cx="6979920" cy="5443855"/>
          </a:xfrm>
        </p:spPr>
        <p:txBody>
          <a:bodyPr/>
          <a:lstStyle/>
          <a:p>
            <a:r>
              <a:rPr lang="zh-CN" altLang="en-US" sz="2400" dirty="0"/>
              <a:t>项目启动会的目的：</a:t>
            </a:r>
            <a:endParaRPr lang="en-US" altLang="zh-CN" sz="2400" dirty="0"/>
          </a:p>
          <a:p>
            <a:pPr lvl="1"/>
            <a:r>
              <a:rPr lang="zh-CN" altLang="en-US" sz="2000" dirty="0"/>
              <a:t>表示项目正式启动</a:t>
            </a:r>
            <a:endParaRPr lang="zh-CN" altLang="en-US" sz="2000" dirty="0"/>
          </a:p>
          <a:p>
            <a:pPr lvl="1"/>
            <a:r>
              <a:rPr lang="zh-CN" altLang="en-US" sz="2000" dirty="0"/>
              <a:t>明确组织结构，并责任到人</a:t>
            </a:r>
            <a:endParaRPr lang="zh-CN" altLang="en-US" sz="2000" dirty="0"/>
          </a:p>
          <a:p>
            <a:pPr lvl="1"/>
            <a:r>
              <a:rPr lang="zh-CN" altLang="en-US" sz="2000" dirty="0"/>
              <a:t>让高层领导，一般是老总或者副总，高调表示支持项目，并且各级领导和员工都要大力支持（这一点非常重要）</a:t>
            </a:r>
            <a:endParaRPr lang="zh-CN" altLang="en-US" sz="2000" dirty="0"/>
          </a:p>
          <a:p>
            <a:pPr lvl="1"/>
            <a:r>
              <a:rPr lang="zh-CN" altLang="en-US" sz="2000" dirty="0"/>
              <a:t>明确项目实施计划及项目概况，让所有相关的人至少明白</a:t>
            </a:r>
            <a:r>
              <a:rPr lang="zh-CN" altLang="en-US" sz="2000" dirty="0">
                <a:solidFill>
                  <a:srgbClr val="FF0000"/>
                </a:solidFill>
              </a:rPr>
              <a:t>各自的责任</a:t>
            </a:r>
            <a:r>
              <a:rPr lang="zh-CN" altLang="en-US" sz="2000" dirty="0"/>
              <a:t>，并知道这个项目是怎么回事，这为项目后期</a:t>
            </a:r>
            <a:r>
              <a:rPr lang="zh-CN" altLang="en-US" sz="2000" dirty="0">
                <a:solidFill>
                  <a:srgbClr val="FF0000"/>
                </a:solidFill>
              </a:rPr>
              <a:t>执行</a:t>
            </a:r>
            <a:r>
              <a:rPr lang="zh-CN" altLang="en-US" sz="2000" dirty="0"/>
              <a:t>时，可以扫清很多障碍</a:t>
            </a:r>
            <a:endParaRPr lang="en-US" altLang="zh-CN" sz="2200" dirty="0"/>
          </a:p>
        </p:txBody>
      </p:sp>
      <p:pic>
        <p:nvPicPr>
          <p:cNvPr id="17410" name="Picture 2" descr="http://imgsrc.baidu.com/baike/pic/item/bd7faf3562c8cbb1a61e12c9.jpg"/>
          <p:cNvPicPr>
            <a:picLocks noChangeAspect="1" noChangeArrowheads="1"/>
          </p:cNvPicPr>
          <p:nvPr/>
        </p:nvPicPr>
        <p:blipFill>
          <a:blip r:embed="rId1"/>
          <a:srcRect/>
          <a:stretch>
            <a:fillRect/>
          </a:stretch>
        </p:blipFill>
        <p:spPr bwMode="auto">
          <a:xfrm>
            <a:off x="7613977" y="1250934"/>
            <a:ext cx="3019425" cy="45720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3075" y="1489075"/>
            <a:ext cx="11287125" cy="4313555"/>
          </a:xfrm>
        </p:spPr>
        <p:txBody>
          <a:bodyPr/>
          <a:lstStyle/>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基于上次练习成果，形成项目的核心团队成员的职能、能力说明，里程碑进度计划</a:t>
            </a:r>
            <a:r>
              <a:rPr lang="en-US" altLang="zh-CN" sz="2200" dirty="0">
                <a:solidFill>
                  <a:srgbClr val="FF0000"/>
                </a:solidFill>
              </a:rPr>
              <a:t>, 《</a:t>
            </a:r>
            <a:r>
              <a:rPr lang="zh-CN" altLang="en-US" sz="2200" dirty="0">
                <a:solidFill>
                  <a:srgbClr val="FF0000"/>
                </a:solidFill>
              </a:rPr>
              <a:t>干系人登记册</a:t>
            </a:r>
            <a:r>
              <a:rPr lang="en-US" altLang="zh-CN" sz="2200" dirty="0">
                <a:solidFill>
                  <a:srgbClr val="FF0000"/>
                </a:solidFill>
              </a:rPr>
              <a:t>》 </a:t>
            </a:r>
            <a:r>
              <a:rPr lang="zh-CN" altLang="en-US" sz="2200" dirty="0">
                <a:solidFill>
                  <a:srgbClr val="FF0000"/>
                </a:solidFill>
              </a:rPr>
              <a:t>，项目章程），课上选几个小组分享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400" b="1" dirty="0">
              <a:solidFill>
                <a:srgbClr val="FF0000"/>
              </a:solidFill>
            </a:endParaRPr>
          </a:p>
          <a:p>
            <a:pPr marL="180975" lvl="1" indent="-180975">
              <a:buFont typeface="Wingdings" panose="05000000000000000000" pitchFamily="2" charset="2"/>
              <a:buChar char="§"/>
            </a:pPr>
            <a:r>
              <a:rPr lang="zh-CN" altLang="en-US" sz="2400" dirty="0"/>
              <a:t>小组共同交流探讨，将不懂的问题提交；</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一、为外部甲方客户做项目</a:t>
            </a:r>
            <a:endParaRPr lang="zh-CN" altLang="en-US" dirty="0"/>
          </a:p>
        </p:txBody>
      </p:sp>
      <p:pic>
        <p:nvPicPr>
          <p:cNvPr id="1026" name="Picture 2" descr="http://t1.baidu.com/it/u=344346730,841617803&amp;fm=21&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2890" y="3453717"/>
            <a:ext cx="2667000" cy="895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baidu.com/it/u=3673787495,1844273931&amp;fm=21&amp;gp=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6746" y="3082467"/>
            <a:ext cx="26670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765" y="1448025"/>
            <a:ext cx="13906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t1.baidu.com/it/u=2136708738,870331521&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746" y="1951714"/>
            <a:ext cx="2667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2280627896,1518544312&amp;fm=15&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765" y="4710111"/>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1.baidu.com/it/u=304830561,1097953302&amp;fm=21&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246" y="4774743"/>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6" name="燕尾形箭头 5"/>
          <p:cNvSpPr/>
          <p:nvPr/>
        </p:nvSpPr>
        <p:spPr bwMode="auto">
          <a:xfrm rot="10800000">
            <a:off x="5026025" y="195205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4" name="燕尾形箭头 13"/>
          <p:cNvSpPr/>
          <p:nvPr/>
        </p:nvSpPr>
        <p:spPr bwMode="auto">
          <a:xfrm rot="10800000">
            <a:off x="5178425" y="349601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5" name="燕尾形箭头 14"/>
          <p:cNvSpPr/>
          <p:nvPr/>
        </p:nvSpPr>
        <p:spPr bwMode="auto">
          <a:xfrm rot="10800000">
            <a:off x="5178425" y="5114355"/>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866" y="340043"/>
            <a:ext cx="11360149" cy="647700"/>
          </a:xfrm>
        </p:spPr>
        <p:txBody>
          <a:bodyPr/>
          <a:lstStyle/>
          <a:p>
            <a:r>
              <a:rPr lang="zh-CN" altLang="en-US" dirty="0"/>
              <a:t>小结</a:t>
            </a:r>
            <a:endParaRPr lang="zh-CN" altLang="en-US" dirty="0"/>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1809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24000" y="1080135"/>
            <a:ext cx="9143999" cy="537233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2771" name="Rectangle 2"/>
          <p:cNvSpPr>
            <a:spLocks noGrp="1" noChangeArrowheads="1"/>
          </p:cNvSpPr>
          <p:nvPr>
            <p:ph type="title"/>
          </p:nvPr>
        </p:nvSpPr>
        <p:spPr>
          <a:xfrm>
            <a:off x="390525" y="353695"/>
            <a:ext cx="8305800" cy="524510"/>
          </a:xfrm>
          <a:noFill/>
          <a:ln w="9525">
            <a:noFill/>
            <a:miter lim="800000"/>
          </a:ln>
        </p:spPr>
        <p:txBody>
          <a:bodyPr vert="horz" wrap="square" lIns="0" tIns="45720" rIns="0" bIns="45720" numCol="1" anchor="t" anchorCtr="0" compatLnSpc="1"/>
          <a:lstStyle/>
          <a:p>
            <a:r>
              <a:rPr lang="zh-CN" altLang="en-US" dirty="0"/>
              <a:t>项目集管理</a:t>
            </a:r>
            <a:endParaRPr lang="en-US" altLang="zh-CN" dirty="0"/>
          </a:p>
        </p:txBody>
      </p:sp>
      <p:sp>
        <p:nvSpPr>
          <p:cNvPr id="89091" name="Rectangle 3"/>
          <p:cNvSpPr>
            <a:spLocks noGrp="1" noChangeArrowheads="1"/>
          </p:cNvSpPr>
          <p:nvPr>
            <p:ph sz="quarter" idx="1"/>
          </p:nvPr>
        </p:nvSpPr>
        <p:spPr>
          <a:xfrm>
            <a:off x="389890" y="1275080"/>
            <a:ext cx="10449560" cy="4191000"/>
          </a:xfrm>
        </p:spPr>
        <p:txBody>
          <a:bodyPr>
            <a:noAutofit/>
          </a:bodyPr>
          <a:lstStyle/>
          <a:p>
            <a:pPr eaLnBrk="1" hangingPunct="1">
              <a:lnSpc>
                <a:spcPct val="160000"/>
              </a:lnSpc>
              <a:spcBef>
                <a:spcPts val="300"/>
              </a:spcBef>
              <a:defRPr/>
            </a:pPr>
            <a:r>
              <a:rPr lang="zh-CN" altLang="en-US" sz="2400" dirty="0">
                <a:latin typeface="Arial" panose="020B0604020202020204" pitchFamily="34" charset="0"/>
              </a:rPr>
              <a:t>项目集</a:t>
            </a:r>
            <a:r>
              <a:rPr lang="en-US" altLang="zh-CN" sz="2400" dirty="0">
                <a:latin typeface="Arial" panose="020B0604020202020204" pitchFamily="34" charset="0"/>
              </a:rPr>
              <a:t>[Program]:</a:t>
            </a:r>
            <a:r>
              <a:rPr lang="zh-CN" altLang="en-US" sz="2400" dirty="0">
                <a:latin typeface="Arial" panose="020B0604020202020204" pitchFamily="34" charset="0"/>
              </a:rPr>
              <a:t>一组</a:t>
            </a:r>
            <a:r>
              <a:rPr lang="zh-CN" altLang="en-US" sz="2400" dirty="0">
                <a:solidFill>
                  <a:srgbClr val="FF0000"/>
                </a:solidFill>
                <a:latin typeface="Arial" panose="020B0604020202020204" pitchFamily="34" charset="0"/>
              </a:rPr>
              <a:t>相互关联</a:t>
            </a:r>
            <a:r>
              <a:rPr lang="zh-CN" altLang="en-US" sz="2400" dirty="0">
                <a:latin typeface="Arial" panose="020B0604020202020204" pitchFamily="34" charset="0"/>
              </a:rPr>
              <a:t>且</a:t>
            </a:r>
            <a:r>
              <a:rPr lang="zh-CN" altLang="en-US" sz="2400" dirty="0">
                <a:solidFill>
                  <a:srgbClr val="FF0000"/>
                </a:solidFill>
                <a:latin typeface="Arial" panose="020B0604020202020204" pitchFamily="34" charset="0"/>
              </a:rPr>
              <a:t>被协调管理</a:t>
            </a:r>
            <a:r>
              <a:rPr lang="zh-CN" altLang="en-US" sz="2400" dirty="0">
                <a:latin typeface="Arial" panose="020B0604020202020204" pitchFamily="34" charset="0"/>
              </a:rPr>
              <a:t>的项目</a:t>
            </a:r>
            <a:endParaRPr lang="en-US" altLang="zh-CN" sz="24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协调管理是为了获得单个项目分别管理所无法实现的优势</a:t>
            </a:r>
            <a:endParaRPr lang="en-US" altLang="zh-CN" sz="20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例如“三年大变样”中的道路改造，多条路协调好先后顺序才能在保障交通的前提下改造</a:t>
            </a:r>
            <a:endParaRPr lang="en-US" sz="2000" dirty="0">
              <a:latin typeface="Arial" panose="020B0604020202020204" pitchFamily="34" charset="0"/>
            </a:endParaRPr>
          </a:p>
          <a:p>
            <a:pPr eaLnBrk="1" hangingPunct="1">
              <a:lnSpc>
                <a:spcPct val="120000"/>
              </a:lnSpc>
              <a:spcBef>
                <a:spcPts val="300"/>
              </a:spcBef>
              <a:defRPr/>
            </a:pPr>
            <a:r>
              <a:rPr lang="zh-CN" altLang="en-US" sz="2400" dirty="0">
                <a:latin typeface="Arial" panose="020B0604020202020204" pitchFamily="34" charset="0"/>
              </a:rPr>
              <a:t>项目集经理</a:t>
            </a:r>
            <a:r>
              <a:rPr lang="en-US" altLang="zh-CN" sz="2400" dirty="0">
                <a:latin typeface="Arial" panose="020B0604020202020204" pitchFamily="34" charset="0"/>
              </a:rPr>
              <a:t>[Program</a:t>
            </a:r>
            <a:r>
              <a:rPr lang="zh-CN" altLang="en-US" sz="2400" dirty="0">
                <a:latin typeface="Arial" panose="020B0604020202020204" pitchFamily="34" charset="0"/>
              </a:rPr>
              <a:t>　</a:t>
            </a:r>
            <a:r>
              <a:rPr lang="en-US" altLang="zh-CN" sz="2400" dirty="0">
                <a:latin typeface="Arial" panose="020B0604020202020204" pitchFamily="34" charset="0"/>
              </a:rPr>
              <a:t>managers]</a:t>
            </a:r>
            <a:r>
              <a:rPr lang="zh-CN" altLang="en-US" sz="2400" dirty="0">
                <a:latin typeface="Arial" panose="020B0604020202020204" pitchFamily="34" charset="0"/>
              </a:rPr>
              <a:t>是项目经理的老板，负责监督和推进项目集工作。领导并指导项目经理完成项目集中的项目</a:t>
            </a:r>
            <a:endParaRPr lang="en-US" altLang="zh-CN" sz="2400" dirty="0">
              <a:latin typeface="Arial" panose="020B0604020202020204" pitchFamily="34" charset="0"/>
            </a:endParaRPr>
          </a:p>
          <a:p>
            <a:pPr eaLnBrk="1" hangingPunct="1">
              <a:lnSpc>
                <a:spcPct val="120000"/>
              </a:lnSpc>
              <a:spcBef>
                <a:spcPts val="300"/>
              </a:spcBef>
              <a:defRPr/>
            </a:pPr>
            <a:r>
              <a:rPr lang="en-US" sz="2400" dirty="0">
                <a:latin typeface="Arial" panose="020B0604020202020204" pitchFamily="34" charset="0"/>
              </a:rPr>
              <a:t>IT</a:t>
            </a:r>
            <a:r>
              <a:rPr lang="zh-CN" altLang="en-US" sz="2400" dirty="0">
                <a:latin typeface="Arial" panose="020B0604020202020204" pitchFamily="34" charset="0"/>
              </a:rPr>
              <a:t>领域典型的项目集例子</a:t>
            </a:r>
            <a:r>
              <a:rPr lang="en-US" sz="2400" dirty="0">
                <a:latin typeface="Arial" panose="020B0604020202020204" pitchFamily="34" charset="0"/>
              </a:rPr>
              <a:t>: </a:t>
            </a:r>
            <a:r>
              <a:rPr lang="zh-CN" altLang="en-US" sz="2400" dirty="0">
                <a:latin typeface="Arial" panose="020B0604020202020204" pitchFamily="34" charset="0"/>
              </a:rPr>
              <a:t>基础架构</a:t>
            </a:r>
            <a:r>
              <a:rPr lang="en-US" sz="2400" dirty="0">
                <a:latin typeface="Arial" panose="020B0604020202020204" pitchFamily="34" charset="0"/>
              </a:rPr>
              <a:t>, </a:t>
            </a:r>
            <a:r>
              <a:rPr lang="zh-CN" altLang="en-US" sz="2400" dirty="0">
                <a:latin typeface="Arial" panose="020B0604020202020204" pitchFamily="34" charset="0"/>
              </a:rPr>
              <a:t>应用开发</a:t>
            </a:r>
            <a:r>
              <a:rPr lang="en-US" sz="2400" dirty="0">
                <a:latin typeface="Arial" panose="020B0604020202020204" pitchFamily="34" charset="0"/>
              </a:rPr>
              <a:t>, </a:t>
            </a:r>
            <a:r>
              <a:rPr lang="zh-CN" altLang="en-US" sz="2400" dirty="0">
                <a:latin typeface="Arial" panose="020B0604020202020204" pitchFamily="34" charset="0"/>
              </a:rPr>
              <a:t>用户支持等</a:t>
            </a:r>
            <a:endParaRPr lang="en-US" sz="2400" dirty="0">
              <a:latin typeface="Arial" panose="020B0604020202020204" pitchFamily="34" charset="0"/>
            </a:endParaRPr>
          </a:p>
        </p:txBody>
      </p:sp>
      <p:sp>
        <p:nvSpPr>
          <p:cNvPr id="32773"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blinds(horizontal)">
                                      <p:cBhvr>
                                        <p:cTn id="10" dur="500"/>
                                        <p:tgtEl>
                                          <p:spTgt spid="8909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3" dur="500"/>
                                        <p:tgtEl>
                                          <p:spTgt spid="890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9091">
                                            <p:txEl>
                                              <p:pRg st="3" end="3"/>
                                            </p:txEl>
                                          </p:spTgt>
                                        </p:tgtEl>
                                        <p:attrNameLst>
                                          <p:attrName>style.visibility</p:attrName>
                                        </p:attrNameLst>
                                      </p:cBhvr>
                                      <p:to>
                                        <p:strVal val="visible"/>
                                      </p:to>
                                    </p:set>
                                    <p:animEffect transition="in" filter="blinds(horizontal)">
                                      <p:cBhvr>
                                        <p:cTn id="18" dur="500"/>
                                        <p:tgtEl>
                                          <p:spTgt spid="890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animEffect transition="in" filter="blinds(horizontal)">
                                      <p:cBhvr>
                                        <p:cTn id="23" dur="500"/>
                                        <p:tgtEl>
                                          <p:spTgt spid="890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3795" name="Title 1"/>
          <p:cNvSpPr>
            <a:spLocks noGrp="1"/>
          </p:cNvSpPr>
          <p:nvPr>
            <p:ph type="title"/>
          </p:nvPr>
        </p:nvSpPr>
        <p:spPr>
          <a:xfrm>
            <a:off x="545465" y="370205"/>
            <a:ext cx="9665335" cy="551815"/>
          </a:xfrm>
          <a:noFill/>
          <a:ln w="9525">
            <a:noFill/>
            <a:miter lim="800000"/>
          </a:ln>
        </p:spPr>
        <p:txBody>
          <a:bodyPr vert="horz" wrap="square" lIns="0" tIns="45720" rIns="0" bIns="45720" numCol="1" anchor="t" anchorCtr="0" compatLnSpc="1"/>
          <a:lstStyle/>
          <a:p>
            <a:r>
              <a:rPr lang="zh-CN" altLang="en-US" dirty="0"/>
              <a:t>项目组合管理</a:t>
            </a:r>
            <a:endParaRPr lang="en-US" altLang="zh-CN" dirty="0"/>
          </a:p>
        </p:txBody>
      </p:sp>
      <p:sp>
        <p:nvSpPr>
          <p:cNvPr id="33796"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33797" name="Content Placeholder 3"/>
          <p:cNvSpPr>
            <a:spLocks noGrp="1"/>
          </p:cNvSpPr>
          <p:nvPr>
            <p:ph sz="quarter" idx="1"/>
          </p:nvPr>
        </p:nvSpPr>
        <p:spPr>
          <a:xfrm>
            <a:off x="546100" y="1295400"/>
            <a:ext cx="9664700" cy="5029200"/>
          </a:xfrm>
        </p:spPr>
        <p:txBody>
          <a:bodyPr/>
          <a:lstStyle/>
          <a:p>
            <a:pPr eaLnBrk="1" hangingPunct="1"/>
            <a:r>
              <a:rPr lang="zh-CN" altLang="en-US" sz="2400" dirty="0">
                <a:latin typeface="Arial" panose="020B0604020202020204" pitchFamily="34" charset="0"/>
              </a:rPr>
              <a:t>项目组合</a:t>
            </a:r>
            <a:r>
              <a:rPr lang="zh-CN" altLang="en-US" sz="2400" dirty="0">
                <a:latin typeface="Arial" panose="020B0604020202020204" pitchFamily="34" charset="0"/>
                <a:sym typeface="+mn-ea"/>
              </a:rPr>
              <a:t>[Portfolio]</a:t>
            </a:r>
            <a:r>
              <a:rPr lang="zh-CN" altLang="en-US" sz="2400" dirty="0">
                <a:latin typeface="Arial" panose="020B0604020202020204" pitchFamily="34" charset="0"/>
              </a:rPr>
              <a:t>是指为便于有效管理、实现组织战略业务目标而组合在一起的项目、项目集和其他工作</a:t>
            </a:r>
            <a:endParaRPr lang="en-US" altLang="zh-CN" sz="2800" dirty="0">
              <a:latin typeface="Arial" panose="020B0604020202020204" pitchFamily="34" charset="0"/>
            </a:endParaRPr>
          </a:p>
          <a:p>
            <a:pPr lvl="1" eaLnBrk="1" hangingPunct="1"/>
            <a:r>
              <a:rPr lang="zh-CN" altLang="en-US" sz="2000" dirty="0">
                <a:latin typeface="Arial" panose="020B0604020202020204" pitchFamily="34" charset="0"/>
              </a:rPr>
              <a:t>组织将项目及项目集组合并进行管理，使其作为一个投资组合，从而促成整个组织的成功。</a:t>
            </a:r>
            <a:r>
              <a:rPr lang="zh-CN" altLang="en-US" sz="2000" dirty="0">
                <a:solidFill>
                  <a:srgbClr val="FF0000"/>
                </a:solidFill>
                <a:latin typeface="Arial" panose="020B0604020202020204" pitchFamily="34" charset="0"/>
              </a:rPr>
              <a:t>项目组合中的项目、项目集不一定彼此存在依赖或有直接关系</a:t>
            </a:r>
            <a:endParaRPr lang="zh-CN" altLang="en-US" sz="2000" dirty="0">
              <a:latin typeface="Arial" panose="020B0604020202020204" pitchFamily="34" charset="0"/>
            </a:endParaRPr>
          </a:p>
          <a:p>
            <a:pPr lvl="1" eaLnBrk="1" hangingPunct="1"/>
            <a:r>
              <a:rPr lang="zh-CN" altLang="en-US" sz="2000" dirty="0">
                <a:latin typeface="Arial" panose="020B0604020202020204" pitchFamily="34" charset="0"/>
              </a:rPr>
              <a:t>例如“三年大变样”实现某市构建良好招商环境和良好生活环境的战略目标，包含了道路改造、城中村改造、城市绿化、商业区改造等项目和项目集</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项目组合经理[Portfolio managers] 从战略视角帮助组织挑选并分析项目，以此帮助组织作出明智的投资决策</a:t>
            </a:r>
            <a:endParaRPr lang="zh-CN" altLang="en-US"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blinds(horizontal)">
                                      <p:cBhvr>
                                        <p:cTn id="7" dur="500"/>
                                        <p:tgtEl>
                                          <p:spTgt spid="3379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blinds(horizontal)">
                                      <p:cBhvr>
                                        <p:cTn id="10" dur="500"/>
                                        <p:tgtEl>
                                          <p:spTgt spid="3379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blinds(horizontal)">
                                      <p:cBhvr>
                                        <p:cTn id="13" dur="500"/>
                                        <p:tgtEl>
                                          <p:spTgt spid="3379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797">
                                            <p:txEl>
                                              <p:pRg st="3" end="3"/>
                                            </p:txEl>
                                          </p:spTgt>
                                        </p:tgtEl>
                                        <p:attrNameLst>
                                          <p:attrName>style.visibility</p:attrName>
                                        </p:attrNameLst>
                                      </p:cBhvr>
                                      <p:to>
                                        <p:strVal val="visible"/>
                                      </p:to>
                                    </p:set>
                                    <p:animEffect transition="in" filter="blinds(horizontal)">
                                      <p:cBhvr>
                                        <p:cTn id="18" dur="500"/>
                                        <p:tgtEl>
                                          <p:spTgt spid="337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news.cqnews.net/gn/200606/W020080408460552468916.jpg"/>
          <p:cNvPicPr>
            <a:picLocks noChangeAspect="1" noChangeArrowheads="1"/>
          </p:cNvPicPr>
          <p:nvPr/>
        </p:nvPicPr>
        <p:blipFill>
          <a:blip r:embed="rId1"/>
          <a:srcRect/>
          <a:stretch>
            <a:fillRect/>
          </a:stretch>
        </p:blipFill>
        <p:spPr bwMode="auto">
          <a:xfrm>
            <a:off x="1828800" y="4404148"/>
            <a:ext cx="3048000" cy="2025227"/>
          </a:xfrm>
          <a:prstGeom prst="rect">
            <a:avLst/>
          </a:prstGeom>
          <a:noFill/>
        </p:spPr>
      </p:pic>
      <p:sp>
        <p:nvSpPr>
          <p:cNvPr id="2" name="标题 1"/>
          <p:cNvSpPr>
            <a:spLocks noGrp="1"/>
          </p:cNvSpPr>
          <p:nvPr>
            <p:ph type="title"/>
          </p:nvPr>
        </p:nvSpPr>
        <p:spPr>
          <a:xfrm>
            <a:off x="400051" y="372428"/>
            <a:ext cx="11360149" cy="647700"/>
          </a:xfrm>
          <a:noFill/>
          <a:ln w="9525">
            <a:noFill/>
            <a:miter lim="800000"/>
          </a:ln>
        </p:spPr>
        <p:txBody>
          <a:bodyPr vert="horz" wrap="square" lIns="0" tIns="45720" rIns="0" bIns="45720" numCol="1" anchor="t" anchorCtr="0" compatLnSpc="1"/>
          <a:lstStyle/>
          <a:p>
            <a:r>
              <a:rPr lang="zh-CN" altLang="en-US" dirty="0"/>
              <a:t>大型项目示例</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graphicFrame>
        <p:nvGraphicFramePr>
          <p:cNvPr id="8" name="图示 7"/>
          <p:cNvGraphicFramePr/>
          <p:nvPr/>
        </p:nvGraphicFramePr>
        <p:xfrm>
          <a:off x="1905000" y="1447800"/>
          <a:ext cx="70866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7924800" y="1447800"/>
            <a:ext cx="1452880" cy="398780"/>
          </a:xfrm>
          <a:prstGeom prst="rect">
            <a:avLst/>
          </a:prstGeom>
          <a:noFill/>
        </p:spPr>
        <p:txBody>
          <a:bodyPr wrap="none" rtlCol="0">
            <a:spAutoFit/>
          </a:bodyPr>
          <a:lstStyle/>
          <a:p>
            <a:r>
              <a:rPr lang="zh-CN" altLang="en-US" dirty="0"/>
              <a:t>承办奥运会</a:t>
            </a:r>
            <a:endParaRPr lang="zh-CN" altLang="en-US" dirty="0"/>
          </a:p>
        </p:txBody>
      </p:sp>
      <p:sp>
        <p:nvSpPr>
          <p:cNvPr id="10" name="TextBox 9"/>
          <p:cNvSpPr txBox="1"/>
          <p:nvPr/>
        </p:nvSpPr>
        <p:spPr>
          <a:xfrm>
            <a:off x="7924800" y="2438400"/>
            <a:ext cx="1960880" cy="398780"/>
          </a:xfrm>
          <a:prstGeom prst="rect">
            <a:avLst/>
          </a:prstGeom>
          <a:noFill/>
        </p:spPr>
        <p:txBody>
          <a:bodyPr wrap="none" rtlCol="0">
            <a:spAutoFit/>
          </a:bodyPr>
          <a:lstStyle/>
          <a:p>
            <a:r>
              <a:rPr lang="zh-CN" altLang="en-US" dirty="0"/>
              <a:t>奥运体育馆建设</a:t>
            </a:r>
            <a:endParaRPr lang="zh-CN" altLang="en-US" dirty="0"/>
          </a:p>
        </p:txBody>
      </p:sp>
      <p:sp>
        <p:nvSpPr>
          <p:cNvPr id="11" name="TextBox 10"/>
          <p:cNvSpPr txBox="1"/>
          <p:nvPr/>
        </p:nvSpPr>
        <p:spPr>
          <a:xfrm>
            <a:off x="7924800" y="3429000"/>
            <a:ext cx="1452880" cy="398780"/>
          </a:xfrm>
          <a:prstGeom prst="rect">
            <a:avLst/>
          </a:prstGeom>
          <a:noFill/>
        </p:spPr>
        <p:txBody>
          <a:bodyPr wrap="none" rtlCol="0">
            <a:spAutoFit/>
          </a:bodyPr>
          <a:lstStyle/>
          <a:p>
            <a:r>
              <a:rPr lang="zh-CN" altLang="en-US" dirty="0"/>
              <a:t>游泳馆建设</a:t>
            </a:r>
            <a:endParaRPr lang="zh-CN" altLang="en-US" dirty="0"/>
          </a:p>
        </p:txBody>
      </p:sp>
      <p:sp>
        <p:nvSpPr>
          <p:cNvPr id="12" name="TextBox 11"/>
          <p:cNvSpPr txBox="1"/>
          <p:nvPr/>
        </p:nvSpPr>
        <p:spPr>
          <a:xfrm>
            <a:off x="1676400" y="3429000"/>
            <a:ext cx="1706880" cy="398780"/>
          </a:xfrm>
          <a:prstGeom prst="rect">
            <a:avLst/>
          </a:prstGeom>
          <a:noFill/>
        </p:spPr>
        <p:txBody>
          <a:bodyPr wrap="none" rtlCol="0">
            <a:spAutoFit/>
          </a:bodyPr>
          <a:lstStyle/>
          <a:p>
            <a:r>
              <a:rPr lang="zh-CN" altLang="en-US" dirty="0"/>
              <a:t>羽毛球馆建设</a:t>
            </a:r>
            <a:endParaRPr lang="zh-CN" altLang="en-US" dirty="0"/>
          </a:p>
        </p:txBody>
      </p:sp>
      <p:sp>
        <p:nvSpPr>
          <p:cNvPr id="13" name="TextBox 12"/>
          <p:cNvSpPr txBox="1"/>
          <p:nvPr/>
        </p:nvSpPr>
        <p:spPr>
          <a:xfrm>
            <a:off x="7924800" y="4495800"/>
            <a:ext cx="1452880" cy="398780"/>
          </a:xfrm>
          <a:prstGeom prst="rect">
            <a:avLst/>
          </a:prstGeom>
          <a:noFill/>
        </p:spPr>
        <p:txBody>
          <a:bodyPr wrap="none" rtlCol="0">
            <a:spAutoFit/>
          </a:bodyPr>
          <a:lstStyle/>
          <a:p>
            <a:r>
              <a:rPr lang="zh-CN" altLang="en-US" dirty="0"/>
              <a:t>游泳池建设</a:t>
            </a:r>
            <a:endParaRPr lang="zh-CN" altLang="en-US" dirty="0"/>
          </a:p>
        </p:txBody>
      </p:sp>
      <p:sp>
        <p:nvSpPr>
          <p:cNvPr id="14" name="TextBox 13"/>
          <p:cNvSpPr txBox="1"/>
          <p:nvPr/>
        </p:nvSpPr>
        <p:spPr>
          <a:xfrm>
            <a:off x="7924800" y="5486400"/>
            <a:ext cx="1452880" cy="398780"/>
          </a:xfrm>
          <a:prstGeom prst="rect">
            <a:avLst/>
          </a:prstGeom>
          <a:noFill/>
        </p:spPr>
        <p:txBody>
          <a:bodyPr wrap="none" rtlCol="0">
            <a:spAutoFit/>
          </a:bodyPr>
          <a:lstStyle/>
          <a:p>
            <a:r>
              <a:rPr lang="zh-CN" altLang="en-US" dirty="0"/>
              <a:t>更衣室建设</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9088"/>
            <a:ext cx="11360149" cy="647700"/>
          </a:xfrm>
        </p:spPr>
        <p:txBody>
          <a:bodyPr/>
          <a:lstStyle/>
          <a:p>
            <a:r>
              <a:rPr lang="zh-CN" altLang="en-US" dirty="0"/>
              <a:t>项目、项目集、项目组合之间的关系</a:t>
            </a:r>
            <a:endParaRPr lang="zh-CN" altLang="en-US" dirty="0"/>
          </a:p>
        </p:txBody>
      </p:sp>
      <p:pic>
        <p:nvPicPr>
          <p:cNvPr id="4" name="图片 3"/>
          <p:cNvPicPr>
            <a:picLocks noChangeAspect="1"/>
          </p:cNvPicPr>
          <p:nvPr/>
        </p:nvPicPr>
        <p:blipFill>
          <a:blip r:embed="rId1"/>
          <a:stretch>
            <a:fillRect/>
          </a:stretch>
        </p:blipFill>
        <p:spPr>
          <a:xfrm>
            <a:off x="1624569" y="1489075"/>
            <a:ext cx="8914286" cy="458251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4819" name="Title 1"/>
          <p:cNvSpPr>
            <a:spLocks noGrp="1"/>
          </p:cNvSpPr>
          <p:nvPr>
            <p:ph type="title"/>
          </p:nvPr>
        </p:nvSpPr>
        <p:spPr>
          <a:xfrm>
            <a:off x="551815" y="273685"/>
            <a:ext cx="10116185" cy="537845"/>
          </a:xfrm>
          <a:noFill/>
          <a:ln w="9525">
            <a:noFill/>
            <a:miter lim="800000"/>
          </a:ln>
        </p:spPr>
        <p:txBody>
          <a:bodyPr vert="horz" wrap="square" lIns="0" tIns="45720" rIns="0" bIns="45720" numCol="1" anchor="t" anchorCtr="0" compatLnSpc="1"/>
          <a:lstStyle/>
          <a:p>
            <a:r>
              <a:rPr lang="zh-CN" altLang="en-US" dirty="0"/>
              <a:t>项目管理与项目组合管理比较</a:t>
            </a:r>
            <a:endParaRPr lang="en-US" altLang="zh-CN" dirty="0"/>
          </a:p>
        </p:txBody>
      </p:sp>
      <p:sp>
        <p:nvSpPr>
          <p:cNvPr id="34820"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8" name="TextBox 7"/>
          <p:cNvSpPr txBox="1"/>
          <p:nvPr/>
        </p:nvSpPr>
        <p:spPr>
          <a:xfrm>
            <a:off x="2085975" y="4463415"/>
            <a:ext cx="3200400" cy="1783715"/>
          </a:xfrm>
          <a:prstGeom prst="rect">
            <a:avLst/>
          </a:prstGeom>
          <a:noFill/>
        </p:spPr>
        <p:txBody>
          <a:bodyPr wrap="square" rtlCol="0">
            <a:spAutoFit/>
          </a:bodyPr>
          <a:lstStyle/>
          <a:p>
            <a:r>
              <a:rPr lang="zh-CN" altLang="en-US" b="1" dirty="0"/>
              <a:t>项目管理</a:t>
            </a:r>
            <a:endParaRPr lang="en-US" altLang="zh-CN" b="1" dirty="0"/>
          </a:p>
          <a:p>
            <a:pPr>
              <a:buFont typeface="Arial" panose="020B0604020202020204" pitchFamily="34" charset="0"/>
              <a:buChar char="•"/>
            </a:pPr>
            <a:r>
              <a:rPr lang="zh-CN" altLang="en-US" sz="1800" dirty="0"/>
              <a:t>我们的项目实施的怎么样？</a:t>
            </a:r>
            <a:endParaRPr lang="en-US" altLang="zh-CN" sz="1800" dirty="0"/>
          </a:p>
          <a:p>
            <a:pPr>
              <a:buFont typeface="Arial" panose="020B0604020202020204" pitchFamily="34" charset="0"/>
              <a:buChar char="•"/>
            </a:pPr>
            <a:r>
              <a:rPr lang="zh-CN" altLang="en-US" sz="1800" dirty="0"/>
              <a:t>项目进度是否符合计划，并且花费也在预算之内？</a:t>
            </a:r>
            <a:endParaRPr lang="en-US" altLang="zh-CN" sz="1800" dirty="0"/>
          </a:p>
          <a:p>
            <a:pPr>
              <a:buFont typeface="Arial" panose="020B0604020202020204" pitchFamily="34" charset="0"/>
              <a:buChar char="•"/>
            </a:pPr>
            <a:r>
              <a:rPr lang="zh-CN" altLang="en-US" sz="1800" dirty="0"/>
              <a:t>项目的干系人知道他们应该做什么吗？</a:t>
            </a:r>
            <a:endParaRPr lang="zh-CN" altLang="en-US" sz="1800" dirty="0"/>
          </a:p>
        </p:txBody>
      </p:sp>
      <p:sp>
        <p:nvSpPr>
          <p:cNvPr id="9" name="TextBox 8"/>
          <p:cNvSpPr txBox="1"/>
          <p:nvPr/>
        </p:nvSpPr>
        <p:spPr>
          <a:xfrm>
            <a:off x="6429375" y="4463415"/>
            <a:ext cx="3200400" cy="1783715"/>
          </a:xfrm>
          <a:prstGeom prst="rect">
            <a:avLst/>
          </a:prstGeom>
          <a:noFill/>
        </p:spPr>
        <p:txBody>
          <a:bodyPr wrap="square" rtlCol="0">
            <a:spAutoFit/>
          </a:bodyPr>
          <a:lstStyle/>
          <a:p>
            <a:r>
              <a:rPr lang="zh-CN" altLang="en-US" b="1" dirty="0"/>
              <a:t>项目组合管理</a:t>
            </a:r>
            <a:endParaRPr lang="en-US" altLang="zh-CN" b="1" dirty="0"/>
          </a:p>
          <a:p>
            <a:pPr>
              <a:buFont typeface="Arial" panose="020B0604020202020204" pitchFamily="34" charset="0"/>
              <a:buChar char="•"/>
            </a:pPr>
            <a:r>
              <a:rPr lang="zh-CN" altLang="en-US" sz="1800" dirty="0"/>
              <a:t>我们是在做正确的项目吗？</a:t>
            </a:r>
            <a:endParaRPr lang="en-US" altLang="zh-CN" sz="1800" dirty="0"/>
          </a:p>
          <a:p>
            <a:pPr>
              <a:buFont typeface="Arial" panose="020B0604020202020204" pitchFamily="34" charset="0"/>
              <a:buChar char="•"/>
            </a:pPr>
            <a:r>
              <a:rPr lang="zh-CN" altLang="en-US" sz="1800" dirty="0"/>
              <a:t>我们是在合适的领域进行投资吗？</a:t>
            </a:r>
            <a:endParaRPr lang="en-US" altLang="zh-CN" sz="1800" dirty="0"/>
          </a:p>
          <a:p>
            <a:pPr>
              <a:buFont typeface="Arial" panose="020B0604020202020204" pitchFamily="34" charset="0"/>
              <a:buChar char="•"/>
            </a:pPr>
            <a:r>
              <a:rPr lang="zh-CN" altLang="en-US" sz="1800" dirty="0"/>
              <a:t>我们是否拥有具有竞争力的资源？</a:t>
            </a:r>
            <a:endParaRPr lang="zh-CN" altLang="en-US" sz="1800" dirty="0"/>
          </a:p>
        </p:txBody>
      </p:sp>
      <p:sp>
        <p:nvSpPr>
          <p:cNvPr id="10" name="云形标注 9"/>
          <p:cNvSpPr/>
          <p:nvPr/>
        </p:nvSpPr>
        <p:spPr>
          <a:xfrm>
            <a:off x="8715375" y="1186815"/>
            <a:ext cx="1752600" cy="1143000"/>
          </a:xfrm>
          <a:prstGeom prst="cloudCallout">
            <a:avLst>
              <a:gd name="adj1" fmla="val -33456"/>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做正确的事</a:t>
            </a:r>
            <a:endParaRPr lang="zh-CN" altLang="en-US" dirty="0">
              <a:latin typeface="微软雅黑" panose="020B0503020204020204" pitchFamily="34" charset="-122"/>
              <a:ea typeface="微软雅黑" panose="020B0503020204020204" pitchFamily="34" charset="-122"/>
            </a:endParaRPr>
          </a:p>
        </p:txBody>
      </p:sp>
      <p:sp>
        <p:nvSpPr>
          <p:cNvPr id="11" name="云形标注 10"/>
          <p:cNvSpPr/>
          <p:nvPr/>
        </p:nvSpPr>
        <p:spPr>
          <a:xfrm>
            <a:off x="1323975" y="1339215"/>
            <a:ext cx="1752600" cy="1143000"/>
          </a:xfrm>
          <a:prstGeom prst="cloudCallout">
            <a:avLst>
              <a:gd name="adj1" fmla="val 14510"/>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正确地做事</a:t>
            </a:r>
            <a:endParaRPr lang="zh-CN" altLang="en-US"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rot="5400000">
            <a:off x="5143892" y="-441022"/>
            <a:ext cx="2112579" cy="7827676"/>
            <a:chOff x="804034" y="1489075"/>
            <a:chExt cx="2112579" cy="3436883"/>
          </a:xfrm>
        </p:grpSpPr>
        <p:sp>
          <p:nvSpPr>
            <p:cNvPr id="13" name="箭头: 上 12"/>
            <p:cNvSpPr/>
            <p:nvPr/>
          </p:nvSpPr>
          <p:spPr bwMode="auto">
            <a:xfrm>
              <a:off x="804034" y="1489075"/>
              <a:ext cx="2112579" cy="343688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14" name="文本框 13"/>
            <p:cNvSpPr txBox="1"/>
            <p:nvPr/>
          </p:nvSpPr>
          <p:spPr>
            <a:xfrm rot="16200000">
              <a:off x="1648265" y="1920398"/>
              <a:ext cx="615609" cy="460375"/>
            </a:xfrm>
            <a:prstGeom prst="rect">
              <a:avLst/>
            </a:prstGeom>
            <a:noFill/>
          </p:spPr>
          <p:txBody>
            <a:bodyPr wrap="none" rtlCol="0">
              <a:spAutoFit/>
            </a:bodyPr>
            <a:lstStyle/>
            <a:p>
              <a:r>
                <a:rPr lang="zh-CN" altLang="en-US" sz="2400" dirty="0"/>
                <a:t>战略目标</a:t>
              </a:r>
              <a:endParaRPr lang="zh-CN" altLang="en-US" sz="2400" dirty="0"/>
            </a:p>
          </p:txBody>
        </p:sp>
        <p:sp>
          <p:nvSpPr>
            <p:cNvPr id="15" name="文本框 14"/>
            <p:cNvSpPr txBox="1"/>
            <p:nvPr/>
          </p:nvSpPr>
          <p:spPr>
            <a:xfrm rot="16200000">
              <a:off x="1372420" y="4159439"/>
              <a:ext cx="615609" cy="460375"/>
            </a:xfrm>
            <a:prstGeom prst="rect">
              <a:avLst/>
            </a:prstGeom>
            <a:noFill/>
          </p:spPr>
          <p:txBody>
            <a:bodyPr wrap="none" rtlCol="0">
              <a:spAutoFit/>
            </a:bodyPr>
            <a:lstStyle/>
            <a:p>
              <a:r>
                <a:rPr lang="zh-CN" altLang="en-US" sz="2400" dirty="0"/>
                <a:t>战术目标</a:t>
              </a:r>
              <a:endParaRPr lang="zh-CN" alt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2500" t="15000" r="10000" b="12000"/>
          <a:stretch>
            <a:fillRect/>
          </a:stretch>
        </p:blipFill>
        <p:spPr bwMode="auto">
          <a:xfrm>
            <a:off x="1377315" y="939165"/>
            <a:ext cx="9144000" cy="5383161"/>
          </a:xfrm>
          <a:prstGeom prst="rect">
            <a:avLst/>
          </a:prstGeom>
          <a:noFill/>
          <a:ln w="9525">
            <a:noFill/>
            <a:miter lim="800000"/>
            <a:headEnd/>
            <a:tailEnd/>
          </a:ln>
          <a:effectLst/>
        </p:spPr>
      </p:pic>
      <p:sp>
        <p:nvSpPr>
          <p:cNvPr id="4" name="页脚占位符 3"/>
          <p:cNvSpPr>
            <a:spLocks noGrp="1"/>
          </p:cNvSpPr>
          <p:nvPr>
            <p:ph type="ftr" sz="quarter" idx="10"/>
          </p:nvPr>
        </p:nvSpPr>
        <p:spPr>
          <a:xfrm>
            <a:off x="4018915" y="6672580"/>
            <a:ext cx="3860800" cy="247650"/>
          </a:xfrm>
        </p:spPr>
        <p:txBody>
          <a:bodyPr/>
          <a:lstStyle/>
          <a:p>
            <a:pPr>
              <a:defRPr/>
            </a:pPr>
            <a:r>
              <a:rPr lang="en-US"/>
              <a:t>Information Technology Project Management, Fifth Edition, Copyright 2007                  </a:t>
            </a:r>
            <a:endParaRPr lang="en-US"/>
          </a:p>
        </p:txBody>
      </p:sp>
      <p:sp>
        <p:nvSpPr>
          <p:cNvPr id="6" name="TextBox 5"/>
          <p:cNvSpPr txBox="1"/>
          <p:nvPr/>
        </p:nvSpPr>
        <p:spPr>
          <a:xfrm>
            <a:off x="2977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产品</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025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能力</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85401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战略</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8436" name="Rectangle 2"/>
          <p:cNvSpPr>
            <a:spLocks noGrp="1" noChangeArrowheads="1"/>
          </p:cNvSpPr>
          <p:nvPr>
            <p:ph type="title"/>
          </p:nvPr>
        </p:nvSpPr>
        <p:spPr>
          <a:xfrm>
            <a:off x="546736" y="412433"/>
            <a:ext cx="11360149" cy="64770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sp>
        <p:nvSpPr>
          <p:cNvPr id="18437" name="Rectangle 3"/>
          <p:cNvSpPr>
            <a:spLocks noGrp="1" noChangeArrowheads="1"/>
          </p:cNvSpPr>
          <p:nvPr>
            <p:ph type="body" idx="1"/>
          </p:nvPr>
        </p:nvSpPr>
        <p:spPr>
          <a:xfrm>
            <a:off x="546735" y="1600200"/>
            <a:ext cx="9664065" cy="4114800"/>
          </a:xfrm>
        </p:spPr>
        <p:txBody>
          <a:bodyPr/>
          <a:lstStyle/>
          <a:p>
            <a:r>
              <a:rPr lang="zh-CN" altLang="en-US" sz="2800" dirty="0">
                <a:ea typeface="宋体" panose="02010600030101010101" pitchFamily="2" charset="-122"/>
              </a:rPr>
              <a:t>有三种基本的组织结构</a:t>
            </a:r>
            <a:endParaRPr lang="en-US" altLang="zh-CN" sz="2800" dirty="0">
              <a:ea typeface="宋体" panose="02010600030101010101" pitchFamily="2" charset="-122"/>
            </a:endParaRPr>
          </a:p>
          <a:p>
            <a:pPr lvl="1"/>
            <a:r>
              <a:rPr lang="zh-CN" altLang="en-US" sz="2400" b="1" dirty="0">
                <a:ea typeface="宋体" panose="02010600030101010101" pitchFamily="2" charset="-122"/>
              </a:rPr>
              <a:t>职能型</a:t>
            </a:r>
            <a:r>
              <a:rPr lang="en-US" altLang="zh-CN" sz="2400" b="1" dirty="0">
                <a:ea typeface="宋体" panose="02010600030101010101" pitchFamily="2" charset="-122"/>
              </a:rPr>
              <a:t>[Functional]:</a:t>
            </a:r>
            <a:r>
              <a:rPr lang="en-US" altLang="zh-CN" sz="2400" dirty="0">
                <a:ea typeface="宋体" panose="02010600030101010101" pitchFamily="2" charset="-122"/>
              </a:rPr>
              <a:t> </a:t>
            </a:r>
            <a:r>
              <a:rPr lang="zh-CN" altLang="en-US" sz="2400" dirty="0">
                <a:ea typeface="宋体" panose="02010600030101010101" pitchFamily="2" charset="-122"/>
              </a:rPr>
              <a:t>职能经理对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项目型</a:t>
            </a:r>
            <a:r>
              <a:rPr lang="en-US" altLang="zh-CN" sz="2400" b="1" dirty="0">
                <a:ea typeface="宋体" panose="02010600030101010101" pitchFamily="2" charset="-122"/>
              </a:rPr>
              <a:t>[Project]:</a:t>
            </a:r>
            <a:r>
              <a:rPr lang="en-US" altLang="zh-CN" sz="2400" dirty="0">
                <a:ea typeface="宋体" panose="02010600030101010101" pitchFamily="2" charset="-122"/>
              </a:rPr>
              <a:t> </a:t>
            </a:r>
            <a:r>
              <a:rPr lang="zh-CN" altLang="en-US" sz="2400" dirty="0">
                <a:ea typeface="宋体" panose="02010600030101010101" pitchFamily="2" charset="-122"/>
              </a:rPr>
              <a:t>项目经理对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矩阵型</a:t>
            </a:r>
            <a:r>
              <a:rPr lang="en-US" altLang="zh-CN" sz="2400" b="1" dirty="0">
                <a:ea typeface="宋体" panose="02010600030101010101" pitchFamily="2" charset="-122"/>
              </a:rPr>
              <a:t>[Matrix]:</a:t>
            </a:r>
            <a:r>
              <a:rPr lang="en-US" altLang="zh-CN" sz="2400" dirty="0">
                <a:ea typeface="宋体" panose="02010600030101010101" pitchFamily="2" charset="-122"/>
              </a:rPr>
              <a:t> </a:t>
            </a:r>
            <a:r>
              <a:rPr lang="zh-CN" altLang="en-US" sz="2400" dirty="0">
                <a:ea typeface="宋体" panose="02010600030101010101" pitchFamily="2" charset="-122"/>
              </a:rPr>
              <a:t>介于职能型和项目型之间</a:t>
            </a:r>
            <a:r>
              <a:rPr lang="en-US" altLang="zh-CN" sz="2400" dirty="0">
                <a:ea typeface="宋体" panose="02010600030101010101" pitchFamily="2" charset="-122"/>
              </a:rPr>
              <a:t>;</a:t>
            </a:r>
            <a:endParaRPr lang="en-US" altLang="zh-CN" sz="2400" dirty="0">
              <a:ea typeface="宋体" panose="02010600030101010101" pitchFamily="2" charset="-122"/>
            </a:endParaRPr>
          </a:p>
          <a:p>
            <a:pPr lvl="2"/>
            <a:r>
              <a:rPr lang="zh-CN" altLang="en-US" sz="2400" dirty="0">
                <a:ea typeface="宋体" panose="02010600030101010101" pitchFamily="2" charset="-122"/>
              </a:rPr>
              <a:t>员工通常有两个老板</a:t>
            </a:r>
            <a:endParaRPr lang="en-US" altLang="zh-CN" sz="2400" dirty="0">
              <a:ea typeface="宋体" panose="02010600030101010101" pitchFamily="2" charset="-122"/>
            </a:endParaRPr>
          </a:p>
          <a:p>
            <a:pPr lvl="2"/>
            <a:r>
              <a:rPr lang="zh-CN" altLang="en-US" sz="2400" dirty="0">
                <a:ea typeface="宋体" panose="02010600030101010101" pitchFamily="2" charset="-122"/>
              </a:rPr>
              <a:t>这种结构通常分为弱矩阵、平衡矩阵和强矩阵</a:t>
            </a:r>
            <a:endParaRPr lang="en-US" altLang="zh-CN" sz="2400" dirty="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0225" y="304800"/>
            <a:ext cx="9604375" cy="551815"/>
          </a:xfrm>
          <a:noFill/>
          <a:ln w="9525">
            <a:noFill/>
            <a:miter lim="800000"/>
          </a:ln>
        </p:spPr>
        <p:txBody>
          <a:bodyPr vert="horz" wrap="square" lIns="0" tIns="45720" rIns="0" bIns="45720" numCol="1" anchor="t" anchorCtr="0" compatLnSpc="1"/>
          <a:lstStyle/>
          <a:p>
            <a:r>
              <a:rPr lang="zh-CN" altLang="en-US" dirty="0"/>
              <a:t>职能型组织结构</a:t>
            </a:r>
            <a:endParaRPr lang="en-US" altLang="zh-CN" dirty="0"/>
          </a:p>
        </p:txBody>
      </p:sp>
      <p:pic>
        <p:nvPicPr>
          <p:cNvPr id="19462" name="Picture 6"/>
          <p:cNvPicPr>
            <a:picLocks noChangeAspect="1" noChangeArrowheads="1"/>
          </p:cNvPicPr>
          <p:nvPr/>
        </p:nvPicPr>
        <p:blipFill>
          <a:blip r:embed="rId1"/>
          <a:srcRect l="27500" t="34109" r="25000" b="24548"/>
          <a:stretch>
            <a:fillRect/>
          </a:stretch>
        </p:blipFill>
        <p:spPr bwMode="auto">
          <a:xfrm>
            <a:off x="1706245" y="1447800"/>
            <a:ext cx="8779510" cy="462089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二、研发新产品（服务互联网大众） </a:t>
            </a:r>
            <a:endParaRPr lang="zh-CN" altLang="en-US" dirty="0"/>
          </a:p>
        </p:txBody>
      </p:sp>
      <p:sp>
        <p:nvSpPr>
          <p:cNvPr id="3" name="内容占位符 2"/>
          <p:cNvSpPr>
            <a:spLocks noGrp="1"/>
          </p:cNvSpPr>
          <p:nvPr>
            <p:ph idx="1"/>
          </p:nvPr>
        </p:nvSpPr>
        <p:spPr>
          <a:xfrm>
            <a:off x="399415" y="1489075"/>
            <a:ext cx="11360785" cy="4313555"/>
          </a:xfrm>
        </p:spPr>
        <p:txBody>
          <a:bodyPr/>
          <a:lstStyle/>
          <a:p>
            <a:endParaRPr lang="zh-CN" altLang="en-US" sz="2400" dirty="0"/>
          </a:p>
          <a:p>
            <a:r>
              <a:rPr lang="zh-CN" altLang="en-US" sz="2400" dirty="0"/>
              <a:t>互联网网站</a:t>
            </a:r>
            <a:endParaRPr lang="en-US" altLang="zh-CN" sz="2400" dirty="0"/>
          </a:p>
          <a:p>
            <a:endParaRPr lang="en-US" altLang="zh-CN" sz="2400" dirty="0"/>
          </a:p>
          <a:p>
            <a:endParaRPr lang="en-US" altLang="zh-CN" sz="2400" dirty="0"/>
          </a:p>
          <a:p>
            <a:r>
              <a:rPr lang="zh-CN" altLang="en-US" sz="2400" dirty="0"/>
              <a:t>移动互联网应用</a:t>
            </a:r>
            <a:endParaRPr lang="en-US" altLang="zh-CN" sz="2400" dirty="0"/>
          </a:p>
          <a:p>
            <a:endParaRPr lang="zh-CN" altLang="en-US" sz="2400" dirty="0"/>
          </a:p>
          <a:p>
            <a:endParaRPr lang="zh-CN" altLang="en-US" sz="2400" dirty="0"/>
          </a:p>
          <a:p>
            <a:r>
              <a:rPr lang="zh-CN" altLang="en-US" sz="2400" dirty="0"/>
              <a:t>其他角度划分</a:t>
            </a:r>
            <a:r>
              <a:rPr lang="en-US" altLang="zh-CN" sz="2400" dirty="0"/>
              <a:t>...</a:t>
            </a:r>
            <a:endParaRPr lang="en-US" altLang="zh-CN" sz="2400" dirty="0"/>
          </a:p>
          <a:p>
            <a:pPr marL="0" indent="0">
              <a:buNone/>
            </a:pPr>
            <a:endParaRPr lang="zh-CN" altLang="en-US" sz="2400"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b="18841"/>
          <a:stretch>
            <a:fillRect/>
          </a:stretch>
        </p:blipFill>
        <p:spPr bwMode="auto">
          <a:xfrm>
            <a:off x="3390265" y="5191760"/>
            <a:ext cx="2346325" cy="995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qile\Desktop\临时图片\下载 (1).jpg下载 (1)"/>
          <p:cNvPicPr>
            <a:picLocks noChangeAspect="1" noChangeArrowheads="1"/>
          </p:cNvPicPr>
          <p:nvPr/>
        </p:nvPicPr>
        <p:blipFill>
          <a:blip r:embed="rId2"/>
          <a:srcRect/>
          <a:stretch>
            <a:fillRect/>
          </a:stretch>
        </p:blipFill>
        <p:spPr bwMode="auto">
          <a:xfrm>
            <a:off x="6122670" y="5191760"/>
            <a:ext cx="2811145" cy="99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C:\Users\qile\Desktop\临时图片\timg.jpgtimg"/>
          <p:cNvPicPr>
            <a:picLocks noChangeAspect="1" noChangeArrowheads="1"/>
          </p:cNvPicPr>
          <p:nvPr/>
        </p:nvPicPr>
        <p:blipFill>
          <a:blip r:embed="rId3"/>
          <a:srcRect/>
          <a:stretch>
            <a:fillRect/>
          </a:stretch>
        </p:blipFill>
        <p:spPr bwMode="auto">
          <a:xfrm>
            <a:off x="5361940" y="3485515"/>
            <a:ext cx="1468755"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qile\Desktop\临时图片\timg.jpgtimg"/>
          <p:cNvPicPr>
            <a:picLocks noChangeAspect="1" noChangeArrowheads="1"/>
          </p:cNvPicPr>
          <p:nvPr/>
        </p:nvPicPr>
        <p:blipFill>
          <a:blip r:embed="rId4"/>
          <a:srcRect t="16010" b="31326"/>
          <a:stretch>
            <a:fillRect/>
          </a:stretch>
        </p:blipFill>
        <p:spPr bwMode="auto">
          <a:xfrm>
            <a:off x="3390265" y="1482090"/>
            <a:ext cx="3171825" cy="1253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descr="E:\教学资料\项目管理\参考资料\微信logo.jpg微信logo"/>
          <p:cNvPicPr>
            <a:picLocks noChangeAspect="1" noChangeArrowheads="1"/>
          </p:cNvPicPr>
          <p:nvPr/>
        </p:nvPicPr>
        <p:blipFill>
          <a:blip r:embed="rId5"/>
          <a:srcRect/>
          <a:stretch>
            <a:fillRect/>
          </a:stretch>
        </p:blipFill>
        <p:spPr bwMode="auto">
          <a:xfrm>
            <a:off x="3941445" y="3485515"/>
            <a:ext cx="99250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C:\Users\qile\Desktop\临时图片\timg.jpgtimg"/>
          <p:cNvPicPr>
            <a:picLocks noChangeAspect="1" noChangeArrowheads="1"/>
          </p:cNvPicPr>
          <p:nvPr/>
        </p:nvPicPr>
        <p:blipFill>
          <a:blip r:embed="rId6"/>
          <a:srcRect l="16681" t="31590" r="42597" b="32749"/>
          <a:stretch>
            <a:fillRect/>
          </a:stretch>
        </p:blipFill>
        <p:spPr bwMode="auto">
          <a:xfrm>
            <a:off x="7096125" y="1360805"/>
            <a:ext cx="2938145" cy="142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descr="E:\教学资料\项目管理\参考资料\共享单车logo.jpg共享单车logo"/>
          <p:cNvPicPr>
            <a:picLocks noChangeAspect="1" noChangeArrowheads="1"/>
          </p:cNvPicPr>
          <p:nvPr/>
        </p:nvPicPr>
        <p:blipFill>
          <a:blip r:embed="rId7"/>
          <a:srcRect/>
          <a:stretch>
            <a:fillRect/>
          </a:stretch>
        </p:blipFill>
        <p:spPr bwMode="auto">
          <a:xfrm>
            <a:off x="7248525" y="3485515"/>
            <a:ext cx="9937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C:\Users\qile\Desktop\临时图片\L0.pngL0"/>
          <p:cNvPicPr>
            <a:picLocks noChangeAspect="1" noChangeArrowheads="1"/>
          </p:cNvPicPr>
          <p:nvPr/>
        </p:nvPicPr>
        <p:blipFill>
          <a:blip r:embed="rId8"/>
          <a:srcRect/>
          <a:stretch>
            <a:fillRect/>
          </a:stretch>
        </p:blipFill>
        <p:spPr bwMode="auto">
          <a:xfrm>
            <a:off x="8934450" y="3485515"/>
            <a:ext cx="9937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60" name="Group 36"/>
          <p:cNvGraphicFramePr>
            <a:graphicFrameLocks noGrp="1"/>
          </p:cNvGraphicFramePr>
          <p:nvPr/>
        </p:nvGraphicFramePr>
        <p:xfrm>
          <a:off x="1981200" y="1600200"/>
          <a:ext cx="8153400" cy="2529840"/>
        </p:xfrm>
        <a:graphic>
          <a:graphicData uri="http://schemas.openxmlformats.org/drawingml/2006/table">
            <a:tbl>
              <a:tblPr/>
              <a:tblGrid>
                <a:gridCol w="2717800"/>
                <a:gridCol w="2717800"/>
                <a:gridCol w="2717800"/>
              </a:tblGrid>
              <a:tr h="4584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713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有利于企业的技术水平的提高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资源利用的灵活性与低成本</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有利用从整体协调企业活动</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协调的难度</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项目组成员责任淡化</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适用于进行公司的内部项目，比如：</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开发新产品</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设计公司信息系统</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重新设计办公场所</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完善公司规章制度</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193" name="Rectangle 2"/>
          <p:cNvSpPr>
            <a:spLocks noChangeArrowheads="1"/>
          </p:cNvSpPr>
          <p:nvPr/>
        </p:nvSpPr>
        <p:spPr bwMode="auto">
          <a:xfrm>
            <a:off x="626110" y="304800"/>
            <a:ext cx="9508490"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职能型组织结构分析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845" y="332740"/>
            <a:ext cx="3114040" cy="647700"/>
          </a:xfrm>
          <a:noFill/>
          <a:ln w="9525">
            <a:noFill/>
            <a:miter lim="800000"/>
          </a:ln>
        </p:spPr>
        <p:txBody>
          <a:bodyPr vert="horz" wrap="square" lIns="0" tIns="45720" rIns="0" bIns="45720" numCol="1" anchor="t" anchorCtr="0" compatLnSpc="1"/>
          <a:lstStyle/>
          <a:p>
            <a:r>
              <a:rPr lang="zh-CN" altLang="en-US" dirty="0"/>
              <a:t>项目型组织结构</a:t>
            </a:r>
            <a:endParaRPr lang="zh-CN" altLang="en-US" dirty="0"/>
          </a:p>
        </p:txBody>
      </p:sp>
      <p:pic>
        <p:nvPicPr>
          <p:cNvPr id="61442" name="Picture 2"/>
          <p:cNvPicPr>
            <a:picLocks noChangeAspect="1" noChangeArrowheads="1"/>
          </p:cNvPicPr>
          <p:nvPr/>
        </p:nvPicPr>
        <p:blipFill>
          <a:blip r:embed="rId1"/>
          <a:srcRect l="26875" t="43411" r="25000" b="11111"/>
          <a:stretch>
            <a:fillRect/>
          </a:stretch>
        </p:blipFill>
        <p:spPr bwMode="auto">
          <a:xfrm>
            <a:off x="2362200" y="1752600"/>
            <a:ext cx="7734300" cy="44196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39" name="Group 59"/>
          <p:cNvGraphicFramePr>
            <a:graphicFrameLocks noGrp="1"/>
          </p:cNvGraphicFramePr>
          <p:nvPr/>
        </p:nvGraphicFramePr>
        <p:xfrm>
          <a:off x="1981200" y="1447800"/>
          <a:ext cx="8382000" cy="2211070"/>
        </p:xfrm>
        <a:graphic>
          <a:graphicData uri="http://schemas.openxmlformats.org/drawingml/2006/table">
            <a:tbl>
              <a:tblPr/>
              <a:tblGrid>
                <a:gridCol w="2794000"/>
                <a:gridCol w="2794000"/>
                <a:gridCol w="2794000"/>
              </a:tblGrid>
              <a:tr h="45720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538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目标明确及统一指挥</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有利于全面性人才的成长</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机构重复及资源闲置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不利于企业专业技术水平的提高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不稳定性</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大型项目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专职从事项目的企业，常见于一些涉及大型建设项目的公司比如：建筑业，航空航天业</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41" name="Rectangle 2"/>
          <p:cNvSpPr>
            <a:spLocks noChangeArrowheads="1"/>
          </p:cNvSpPr>
          <p:nvPr/>
        </p:nvSpPr>
        <p:spPr bwMode="auto">
          <a:xfrm>
            <a:off x="584835" y="304800"/>
            <a:ext cx="4065905"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项目型组织结构分析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0"/>
          <p:cNvSpPr>
            <a:spLocks noGrp="1"/>
          </p:cNvSpPr>
          <p:nvPr>
            <p:ph type="body" idx="1"/>
          </p:nvPr>
        </p:nvSpPr>
        <p:spPr>
          <a:xfrm>
            <a:off x="667385" y="1524000"/>
            <a:ext cx="10111740" cy="4572000"/>
          </a:xfrm>
        </p:spPr>
        <p:txBody>
          <a:bodyPr/>
          <a:lstStyle/>
          <a:p>
            <a:pPr>
              <a:lnSpc>
                <a:spcPct val="150000"/>
              </a:lnSpc>
            </a:pPr>
            <a:r>
              <a:rPr lang="zh-CN" altLang="en-US" sz="2800" b="1" dirty="0"/>
              <a:t>职能型组织结构和项目型组织结构</a:t>
            </a:r>
            <a:r>
              <a:rPr lang="zh-CN" altLang="en-US" sz="2800" b="1" dirty="0">
                <a:solidFill>
                  <a:srgbClr val="FF0000"/>
                </a:solidFill>
              </a:rPr>
              <a:t>各有优缺点</a:t>
            </a:r>
            <a:r>
              <a:rPr lang="zh-CN" altLang="en-US" sz="2800" dirty="0"/>
              <a:t>，职能型组织结构的优点与缺点正好对应项目型组织结构的缺点与优点</a:t>
            </a:r>
            <a:endParaRPr lang="zh-CN" altLang="en-US" sz="2800" dirty="0"/>
          </a:p>
          <a:p>
            <a:pPr>
              <a:lnSpc>
                <a:spcPct val="150000"/>
              </a:lnSpc>
            </a:pPr>
            <a:r>
              <a:rPr lang="zh-CN" altLang="en-US" sz="2800" b="1" dirty="0">
                <a:solidFill>
                  <a:srgbClr val="FF0000"/>
                </a:solidFill>
              </a:rPr>
              <a:t>矩阵型组织结构</a:t>
            </a:r>
            <a:r>
              <a:rPr lang="zh-CN" altLang="en-US" sz="2800" b="1" dirty="0"/>
              <a:t>既有两种组织形式的优点又能避免各自的缺点</a:t>
            </a:r>
            <a:endParaRPr lang="zh-CN" altLang="en-US" sz="2800" b="1" dirty="0"/>
          </a:p>
          <a:p>
            <a:pPr lvl="1">
              <a:lnSpc>
                <a:spcPct val="150000"/>
              </a:lnSpc>
            </a:pPr>
            <a:r>
              <a:rPr lang="zh-CN" altLang="en-US" sz="2400" dirty="0">
                <a:solidFill>
                  <a:srgbClr val="FF0000"/>
                </a:solidFill>
              </a:rPr>
              <a:t>特点</a:t>
            </a:r>
            <a:r>
              <a:rPr lang="zh-CN" altLang="en-US" sz="2400" dirty="0"/>
              <a:t>：将按照职能划分的纵向部门与按照项目划分的横向部门结合起来</a:t>
            </a:r>
            <a:endParaRPr lang="zh-CN" altLang="en-US" sz="2400" dirty="0"/>
          </a:p>
          <a:p>
            <a:pPr lvl="1">
              <a:lnSpc>
                <a:spcPct val="150000"/>
              </a:lnSpc>
              <a:buFont typeface="Wingdings 2" panose="05020102010507070707" pitchFamily="18" charset="2"/>
              <a:buNone/>
            </a:pPr>
            <a:endParaRPr lang="zh-CN" altLang="en-US" sz="2400" dirty="0"/>
          </a:p>
        </p:txBody>
      </p:sp>
      <p:sp>
        <p:nvSpPr>
          <p:cNvPr id="53252" name="Rectangle 2"/>
          <p:cNvSpPr>
            <a:spLocks noChangeArrowheads="1"/>
          </p:cNvSpPr>
          <p:nvPr/>
        </p:nvSpPr>
        <p:spPr bwMode="auto">
          <a:xfrm>
            <a:off x="668020" y="304800"/>
            <a:ext cx="3708400"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49">
                                            <p:txEl>
                                              <p:pRg st="0" end="0"/>
                                            </p:txEl>
                                          </p:spTgt>
                                        </p:tgtEl>
                                        <p:attrNameLst>
                                          <p:attrName>style.visibility</p:attrName>
                                        </p:attrNameLst>
                                      </p:cBhvr>
                                      <p:to>
                                        <p:strVal val="visible"/>
                                      </p:to>
                                    </p:set>
                                    <p:animEffect transition="in" filter="blinds(horizontal)">
                                      <p:cBhvr>
                                        <p:cTn id="7" dur="500"/>
                                        <p:tgtEl>
                                          <p:spTgt spid="53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49">
                                            <p:txEl>
                                              <p:pRg st="1" end="1"/>
                                            </p:txEl>
                                          </p:spTgt>
                                        </p:tgtEl>
                                        <p:attrNameLst>
                                          <p:attrName>style.visibility</p:attrName>
                                        </p:attrNameLst>
                                      </p:cBhvr>
                                      <p:to>
                                        <p:strVal val="visible"/>
                                      </p:to>
                                    </p:set>
                                    <p:animEffect transition="in" filter="blinds(horizontal)">
                                      <p:cBhvr>
                                        <p:cTn id="12" dur="500"/>
                                        <p:tgtEl>
                                          <p:spTgt spid="53249">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3249">
                                            <p:txEl>
                                              <p:pRg st="2" end="2"/>
                                            </p:txEl>
                                          </p:spTgt>
                                        </p:tgtEl>
                                        <p:attrNameLst>
                                          <p:attrName>style.visibility</p:attrName>
                                        </p:attrNameLst>
                                      </p:cBhvr>
                                      <p:to>
                                        <p:strVal val="visible"/>
                                      </p:to>
                                    </p:set>
                                    <p:animEffect transition="in" filter="blinds(horizontal)">
                                      <p:cBhvr>
                                        <p:cTn id="15" dur="500"/>
                                        <p:tgtEl>
                                          <p:spTgt spid="53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body" idx="1"/>
          </p:nvPr>
        </p:nvSpPr>
        <p:spPr>
          <a:xfrm>
            <a:off x="601980" y="1600200"/>
            <a:ext cx="9627870" cy="4572000"/>
          </a:xfrm>
        </p:spPr>
        <p:txBody>
          <a:bodyPr/>
          <a:lstStyle/>
          <a:p>
            <a:r>
              <a:rPr lang="zh-CN" altLang="en-US" sz="2800" b="1" dirty="0"/>
              <a:t>矩阵型组织结构中的职责分配</a:t>
            </a:r>
            <a:endParaRPr lang="zh-CN" altLang="en-US" sz="2800" b="1" dirty="0"/>
          </a:p>
          <a:p>
            <a:pPr lvl="1"/>
            <a:r>
              <a:rPr lang="zh-CN" altLang="en-US" sz="2400" dirty="0"/>
              <a:t>项目经理在项目活动的“</a:t>
            </a:r>
            <a:r>
              <a:rPr lang="zh-CN" altLang="en-US" sz="2400" dirty="0">
                <a:solidFill>
                  <a:srgbClr val="FF0000"/>
                </a:solidFill>
              </a:rPr>
              <a:t>什么</a:t>
            </a:r>
            <a:r>
              <a:rPr lang="zh-CN" altLang="en-US" sz="2400" dirty="0"/>
              <a:t>”和“</a:t>
            </a:r>
            <a:r>
              <a:rPr lang="zh-CN" altLang="en-US" sz="2400" dirty="0">
                <a:solidFill>
                  <a:srgbClr val="FF0000"/>
                </a:solidFill>
              </a:rPr>
              <a:t>何时</a:t>
            </a:r>
            <a:r>
              <a:rPr lang="zh-CN" altLang="en-US" sz="2400" dirty="0"/>
              <a:t>”方面，即内容和时间方面对职能部门行使权力</a:t>
            </a:r>
            <a:endParaRPr lang="zh-CN" altLang="en-US" sz="2400" dirty="0"/>
          </a:p>
          <a:p>
            <a:pPr lvl="1"/>
            <a:r>
              <a:rPr lang="zh-CN" altLang="en-US" sz="2400" dirty="0"/>
              <a:t>各职能经理决定“</a:t>
            </a:r>
            <a:r>
              <a:rPr lang="zh-CN" altLang="en-US" sz="2400" dirty="0">
                <a:solidFill>
                  <a:srgbClr val="FF0000"/>
                </a:solidFill>
              </a:rPr>
              <a:t>如何</a:t>
            </a:r>
            <a:r>
              <a:rPr lang="zh-CN" altLang="en-US" sz="2400" dirty="0"/>
              <a:t>”支持。</a:t>
            </a:r>
            <a:endParaRPr lang="zh-CN" altLang="en-US" sz="2400" dirty="0"/>
          </a:p>
          <a:p>
            <a:r>
              <a:rPr lang="zh-CN" altLang="en-US" sz="2800" b="1" dirty="0"/>
              <a:t>矩阵型组织结构中的责任分配</a:t>
            </a:r>
            <a:endParaRPr lang="zh-CN" altLang="en-US" sz="2800" b="1" dirty="0"/>
          </a:p>
          <a:p>
            <a:pPr lvl="1"/>
            <a:r>
              <a:rPr lang="zh-CN" altLang="en-US" sz="2400" dirty="0"/>
              <a:t>项目经理向最高管理层负责，并</a:t>
            </a:r>
            <a:r>
              <a:rPr lang="zh-CN" altLang="en-US" sz="2400" dirty="0">
                <a:solidFill>
                  <a:srgbClr val="FF0000"/>
                </a:solidFill>
              </a:rPr>
              <a:t>由最高管理层授权</a:t>
            </a:r>
            <a:endParaRPr lang="zh-CN" altLang="en-US" sz="2400" dirty="0">
              <a:solidFill>
                <a:srgbClr val="FF0000"/>
              </a:solidFill>
            </a:endParaRPr>
          </a:p>
          <a:p>
            <a:pPr lvl="1"/>
            <a:r>
              <a:rPr lang="zh-CN" altLang="en-US" sz="2400" dirty="0"/>
              <a:t>职能部门则从另一方面来控制，对各种资源作出合理分配和有效的控制调度，职能部门负责人</a:t>
            </a:r>
            <a:r>
              <a:rPr lang="zh-CN" altLang="en-US" sz="2400" dirty="0">
                <a:solidFill>
                  <a:srgbClr val="FF0000"/>
                </a:solidFill>
              </a:rPr>
              <a:t>既对直线上司负责，也要对项目经理负责</a:t>
            </a:r>
            <a:endParaRPr lang="zh-CN" altLang="en-US" sz="2400" dirty="0">
              <a:solidFill>
                <a:srgbClr val="FF0000"/>
              </a:solidFill>
            </a:endParaRPr>
          </a:p>
          <a:p>
            <a:pPr lvl="1"/>
            <a:endParaRPr lang="zh-CN" altLang="en-US" sz="2400" dirty="0"/>
          </a:p>
        </p:txBody>
      </p:sp>
      <p:sp>
        <p:nvSpPr>
          <p:cNvPr id="54276" name="Rectangle 2"/>
          <p:cNvSpPr>
            <a:spLocks noChangeArrowheads="1"/>
          </p:cNvSpPr>
          <p:nvPr/>
        </p:nvSpPr>
        <p:spPr bwMode="auto">
          <a:xfrm>
            <a:off x="601980" y="304800"/>
            <a:ext cx="9532620" cy="5518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矩阵型组织结构的职责与责任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3">
                                            <p:txEl>
                                              <p:pRg st="0" end="0"/>
                                            </p:txEl>
                                          </p:spTgt>
                                        </p:tgtEl>
                                        <p:attrNameLst>
                                          <p:attrName>style.visibility</p:attrName>
                                        </p:attrNameLst>
                                      </p:cBhvr>
                                      <p:to>
                                        <p:strVal val="visible"/>
                                      </p:to>
                                    </p:set>
                                    <p:animEffect transition="in" filter="blinds(horizontal)">
                                      <p:cBhvr>
                                        <p:cTn id="7" dur="500"/>
                                        <p:tgtEl>
                                          <p:spTgt spid="5427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273">
                                            <p:txEl>
                                              <p:pRg st="1" end="1"/>
                                            </p:txEl>
                                          </p:spTgt>
                                        </p:tgtEl>
                                        <p:attrNameLst>
                                          <p:attrName>style.visibility</p:attrName>
                                        </p:attrNameLst>
                                      </p:cBhvr>
                                      <p:to>
                                        <p:strVal val="visible"/>
                                      </p:to>
                                    </p:set>
                                    <p:animEffect transition="in" filter="blinds(horizontal)">
                                      <p:cBhvr>
                                        <p:cTn id="10" dur="500"/>
                                        <p:tgtEl>
                                          <p:spTgt spid="5427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4273">
                                            <p:txEl>
                                              <p:pRg st="2" end="2"/>
                                            </p:txEl>
                                          </p:spTgt>
                                        </p:tgtEl>
                                        <p:attrNameLst>
                                          <p:attrName>style.visibility</p:attrName>
                                        </p:attrNameLst>
                                      </p:cBhvr>
                                      <p:to>
                                        <p:strVal val="visible"/>
                                      </p:to>
                                    </p:set>
                                    <p:animEffect transition="in" filter="blinds(horizontal)">
                                      <p:cBhvr>
                                        <p:cTn id="13" dur="500"/>
                                        <p:tgtEl>
                                          <p:spTgt spid="5427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273">
                                            <p:txEl>
                                              <p:pRg st="3" end="3"/>
                                            </p:txEl>
                                          </p:spTgt>
                                        </p:tgtEl>
                                        <p:attrNameLst>
                                          <p:attrName>style.visibility</p:attrName>
                                        </p:attrNameLst>
                                      </p:cBhvr>
                                      <p:to>
                                        <p:strVal val="visible"/>
                                      </p:to>
                                    </p:set>
                                    <p:animEffect transition="in" filter="blinds(horizontal)">
                                      <p:cBhvr>
                                        <p:cTn id="18" dur="500"/>
                                        <p:tgtEl>
                                          <p:spTgt spid="5427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273">
                                            <p:txEl>
                                              <p:pRg st="4" end="4"/>
                                            </p:txEl>
                                          </p:spTgt>
                                        </p:tgtEl>
                                        <p:attrNameLst>
                                          <p:attrName>style.visibility</p:attrName>
                                        </p:attrNameLst>
                                      </p:cBhvr>
                                      <p:to>
                                        <p:strVal val="visible"/>
                                      </p:to>
                                    </p:set>
                                    <p:animEffect transition="in" filter="blinds(horizontal)">
                                      <p:cBhvr>
                                        <p:cTn id="21" dur="500"/>
                                        <p:tgtEl>
                                          <p:spTgt spid="5427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4273">
                                            <p:txEl>
                                              <p:pRg st="5" end="5"/>
                                            </p:txEl>
                                          </p:spTgt>
                                        </p:tgtEl>
                                        <p:attrNameLst>
                                          <p:attrName>style.visibility</p:attrName>
                                        </p:attrNameLst>
                                      </p:cBhvr>
                                      <p:to>
                                        <p:strVal val="visible"/>
                                      </p:to>
                                    </p:set>
                                    <p:animEffect transition="in" filter="blinds(horizontal)">
                                      <p:cBhvr>
                                        <p:cTn id="24" dur="500"/>
                                        <p:tgtEl>
                                          <p:spTgt spid="542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body" idx="1"/>
          </p:nvPr>
        </p:nvSpPr>
        <p:spPr>
          <a:xfrm>
            <a:off x="667385" y="1676400"/>
            <a:ext cx="9314815" cy="4572000"/>
          </a:xfrm>
        </p:spPr>
        <p:txBody>
          <a:bodyPr/>
          <a:lstStyle/>
          <a:p>
            <a:r>
              <a:rPr lang="zh-CN" altLang="en-US" sz="3200" dirty="0"/>
              <a:t>根据项目协调人员职责与权力的大小分为</a:t>
            </a:r>
            <a:endParaRPr lang="zh-CN" altLang="en-US" sz="3200" dirty="0"/>
          </a:p>
          <a:p>
            <a:pPr lvl="1"/>
            <a:r>
              <a:rPr lang="zh-CN" altLang="en-US" sz="2400" dirty="0"/>
              <a:t>弱矩阵型组织结构</a:t>
            </a:r>
            <a:endParaRPr lang="zh-CN" altLang="en-US" sz="2400" dirty="0"/>
          </a:p>
          <a:p>
            <a:pPr lvl="1"/>
            <a:r>
              <a:rPr lang="zh-CN" altLang="en-US" sz="2400" dirty="0"/>
              <a:t>强矩阵型组织结构</a:t>
            </a:r>
            <a:endParaRPr lang="zh-CN" altLang="en-US" sz="2400" dirty="0"/>
          </a:p>
          <a:p>
            <a:pPr lvl="1"/>
            <a:r>
              <a:rPr lang="zh-CN" altLang="en-US" sz="2400" dirty="0"/>
              <a:t>平衡矩阵型组织结构</a:t>
            </a:r>
            <a:endParaRPr lang="zh-CN" altLang="en-US" sz="2400" dirty="0"/>
          </a:p>
          <a:p>
            <a:pPr lvl="1">
              <a:buFont typeface="Wingdings 2" panose="05020102010507070707" pitchFamily="18" charset="2"/>
              <a:buNone/>
            </a:pPr>
            <a:endParaRPr lang="zh-CN" altLang="en-US" sz="2000" dirty="0"/>
          </a:p>
        </p:txBody>
      </p:sp>
      <p:sp>
        <p:nvSpPr>
          <p:cNvPr id="55300" name="Rectangle 2"/>
          <p:cNvSpPr>
            <a:spLocks noChangeArrowheads="1"/>
          </p:cNvSpPr>
          <p:nvPr/>
        </p:nvSpPr>
        <p:spPr bwMode="auto">
          <a:xfrm>
            <a:off x="667385" y="304800"/>
            <a:ext cx="5317490" cy="58039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矩阵型组织结构的分类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19088"/>
            <a:ext cx="11360149" cy="647700"/>
          </a:xfrm>
          <a:noFill/>
          <a:ln w="9525">
            <a:noFill/>
            <a:miter lim="800000"/>
          </a:ln>
        </p:spPr>
        <p:txBody>
          <a:bodyPr vert="horz" wrap="square" lIns="0" tIns="45720" rIns="0" bIns="45720" numCol="1" anchor="t" anchorCtr="0" compatLnSpc="1"/>
          <a:lstStyle/>
          <a:p>
            <a:r>
              <a:rPr lang="zh-CN" altLang="en-US" dirty="0"/>
              <a:t>弱矩阵型组织结构</a:t>
            </a:r>
            <a:endParaRPr lang="zh-CN" altLang="en-US" dirty="0"/>
          </a:p>
        </p:txBody>
      </p:sp>
      <p:pic>
        <p:nvPicPr>
          <p:cNvPr id="62466" name="Picture 2"/>
          <p:cNvPicPr>
            <a:picLocks noChangeAspect="1" noChangeArrowheads="1"/>
          </p:cNvPicPr>
          <p:nvPr/>
        </p:nvPicPr>
        <p:blipFill>
          <a:blip r:embed="rId1"/>
          <a:srcRect l="26875" t="41344" r="25000" b="14212"/>
          <a:stretch>
            <a:fillRect/>
          </a:stretch>
        </p:blipFill>
        <p:spPr bwMode="auto">
          <a:xfrm>
            <a:off x="2133600" y="1685925"/>
            <a:ext cx="7848600" cy="4382984"/>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061" y="332423"/>
            <a:ext cx="11360149" cy="647700"/>
          </a:xfrm>
          <a:noFill/>
          <a:ln w="9525">
            <a:noFill/>
            <a:miter lim="800000"/>
          </a:ln>
        </p:spPr>
        <p:txBody>
          <a:bodyPr vert="horz" wrap="square" lIns="0" tIns="45720" rIns="0" bIns="45720" numCol="1" anchor="t" anchorCtr="0" compatLnSpc="1"/>
          <a:lstStyle/>
          <a:p>
            <a:r>
              <a:rPr lang="zh-CN" altLang="en-US" dirty="0"/>
              <a:t>平衡矩阵型组织结构</a:t>
            </a:r>
            <a:endParaRPr lang="zh-CN" altLang="en-US" dirty="0"/>
          </a:p>
        </p:txBody>
      </p:sp>
      <p:pic>
        <p:nvPicPr>
          <p:cNvPr id="63490" name="Picture 2"/>
          <p:cNvPicPr>
            <a:picLocks noChangeAspect="1" noChangeArrowheads="1"/>
          </p:cNvPicPr>
          <p:nvPr/>
        </p:nvPicPr>
        <p:blipFill>
          <a:blip r:embed="rId1"/>
          <a:srcRect l="27500" t="15504" r="25000" b="39018"/>
          <a:stretch>
            <a:fillRect/>
          </a:stretch>
        </p:blipFill>
        <p:spPr bwMode="auto">
          <a:xfrm>
            <a:off x="2209800" y="1510029"/>
            <a:ext cx="7772400" cy="4499811"/>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5758"/>
            <a:ext cx="11360149" cy="647700"/>
          </a:xfrm>
          <a:noFill/>
          <a:ln w="9525">
            <a:noFill/>
            <a:miter lim="800000"/>
          </a:ln>
        </p:spPr>
        <p:txBody>
          <a:bodyPr vert="horz" wrap="square" lIns="0" tIns="45720" rIns="0" bIns="45720" numCol="1" anchor="t" anchorCtr="0" compatLnSpc="1"/>
          <a:lstStyle/>
          <a:p>
            <a:r>
              <a:rPr lang="zh-CN" altLang="en-US" dirty="0"/>
              <a:t>强矩阵型组织结构</a:t>
            </a:r>
            <a:endParaRPr lang="zh-CN" altLang="en-US" dirty="0"/>
          </a:p>
        </p:txBody>
      </p:sp>
      <p:pic>
        <p:nvPicPr>
          <p:cNvPr id="64514" name="Picture 2"/>
          <p:cNvPicPr>
            <a:picLocks noChangeAspect="1" noChangeArrowheads="1"/>
          </p:cNvPicPr>
          <p:nvPr/>
        </p:nvPicPr>
        <p:blipFill>
          <a:blip r:embed="rId1"/>
          <a:srcRect l="27500" t="25840" r="25000" b="30749"/>
          <a:stretch>
            <a:fillRect/>
          </a:stretch>
        </p:blipFill>
        <p:spPr bwMode="auto">
          <a:xfrm>
            <a:off x="2097404" y="1656715"/>
            <a:ext cx="7997371" cy="44196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7" name="Group 5"/>
          <p:cNvGraphicFramePr>
            <a:graphicFrameLocks noGrp="1"/>
          </p:cNvGraphicFramePr>
          <p:nvPr/>
        </p:nvGraphicFramePr>
        <p:xfrm>
          <a:off x="1981200" y="1600200"/>
          <a:ext cx="8153400" cy="3886200"/>
        </p:xfrm>
        <a:graphic>
          <a:graphicData uri="http://schemas.openxmlformats.org/drawingml/2006/table">
            <a:tbl>
              <a:tblPr/>
              <a:tblGrid>
                <a:gridCol w="2717800"/>
                <a:gridCol w="2717800"/>
                <a:gridCol w="2717800"/>
              </a:tblGrid>
              <a:tr h="60642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977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强调了项目组织是所有有关项目活动的焦点</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有利于协作生产</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有利于信息交流</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提高劳动生产率</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职能组织与项目组织的平衡需持续监视</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多头领导</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因技术发展迅速和产品品种较多而具有创新性强、管理复杂的特点的企业 </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一般工业企业中的科研、新产品试制和规划工作 </a:t>
                      </a:r>
                      <a:endPar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409" name="Rectangle 2"/>
          <p:cNvSpPr>
            <a:spLocks noChangeArrowheads="1"/>
          </p:cNvSpPr>
          <p:nvPr/>
        </p:nvSpPr>
        <p:spPr bwMode="auto">
          <a:xfrm>
            <a:off x="516255" y="304800"/>
            <a:ext cx="9618345"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项目论证、立项</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67765"/>
            <a:ext cx="9143999" cy="5372330"/>
          </a:xfrm>
          <a:prstGeom prst="rect">
            <a:avLst/>
          </a:prstGeom>
          <a:noFill/>
          <a:ln w="9525">
            <a:noFill/>
            <a:miter lim="800000"/>
            <a:headEnd/>
            <a:tailEnd/>
          </a:ln>
        </p:spPr>
      </p:pic>
      <p:sp>
        <p:nvSpPr>
          <p:cNvPr id="6" name="圆角矩形 5"/>
          <p:cNvSpPr/>
          <p:nvPr/>
        </p:nvSpPr>
        <p:spPr bwMode="auto">
          <a:xfrm>
            <a:off x="3271178" y="1484225"/>
            <a:ext cx="3135065"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029" name="Rectangle 2"/>
          <p:cNvSpPr>
            <a:spLocks noGrp="1" noChangeArrowheads="1"/>
          </p:cNvSpPr>
          <p:nvPr>
            <p:ph type="title"/>
          </p:nvPr>
        </p:nvSpPr>
        <p:spPr>
          <a:xfrm>
            <a:off x="550545" y="281940"/>
            <a:ext cx="9584055" cy="56642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graphicFrame>
        <p:nvGraphicFramePr>
          <p:cNvPr id="1026" name="Object 2"/>
          <p:cNvGraphicFramePr>
            <a:graphicFrameLocks noGrp="1" noChangeAspect="1"/>
          </p:cNvGraphicFramePr>
          <p:nvPr>
            <p:ph idx="1"/>
          </p:nvPr>
        </p:nvGraphicFramePr>
        <p:xfrm>
          <a:off x="1421765" y="1602105"/>
          <a:ext cx="9348470" cy="4010025"/>
        </p:xfrm>
        <a:graphic>
          <a:graphicData uri="http://schemas.openxmlformats.org/presentationml/2006/ole">
            <mc:AlternateContent xmlns:mc="http://schemas.openxmlformats.org/markup-compatibility/2006">
              <mc:Choice xmlns:v="urn:schemas-microsoft-com:vml" Requires="v">
                <p:oleObj spid="_x0000_s1038" name="Document" r:id="rId1" imgW="6686550" imgH="2868295" progId="Word.Document.8">
                  <p:embed/>
                </p:oleObj>
              </mc:Choice>
              <mc:Fallback>
                <p:oleObj name="Document" r:id="rId1" imgW="6686550" imgH="2868295" progId="Word.Document.8">
                  <p:embed/>
                  <p:pic>
                    <p:nvPicPr>
                      <p:cNvPr id="0" name="图片 10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765" y="1602105"/>
                        <a:ext cx="934847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0056" y="345758"/>
            <a:ext cx="11360149" cy="647700"/>
          </a:xfrm>
          <a:noFill/>
          <a:ln w="9525">
            <a:noFill/>
            <a:miter lim="800000"/>
          </a:ln>
        </p:spPr>
        <p:txBody>
          <a:bodyPr vert="horz" wrap="square" lIns="0" tIns="45720" rIns="0" bIns="45720" numCol="1" anchor="t" anchorCtr="0" compatLnSpc="1"/>
          <a:lstStyle/>
          <a:p>
            <a:r>
              <a:rPr lang="zh-CN" altLang="en-US" dirty="0"/>
              <a:t>复合型组织结构</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pic>
        <p:nvPicPr>
          <p:cNvPr id="65538" name="Picture 2"/>
          <p:cNvPicPr>
            <a:picLocks noChangeAspect="1" noChangeArrowheads="1"/>
          </p:cNvPicPr>
          <p:nvPr/>
        </p:nvPicPr>
        <p:blipFill>
          <a:blip r:embed="rId1"/>
          <a:srcRect l="17500" t="14470" r="11250" b="12145"/>
          <a:stretch>
            <a:fillRect/>
          </a:stretch>
        </p:blipFill>
        <p:spPr bwMode="auto">
          <a:xfrm>
            <a:off x="2133600" y="1430020"/>
            <a:ext cx="7924800" cy="4935621"/>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45758"/>
            <a:ext cx="11360149" cy="647700"/>
          </a:xfrm>
        </p:spPr>
        <p:txBody>
          <a:bodyPr/>
          <a:lstStyle/>
          <a:p>
            <a:r>
              <a:rPr lang="zh-CN" altLang="en-US" dirty="0"/>
              <a:t>补充：创业</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“我们正进入一个创业时代。未来的社会，创业可能成为一种常态，而替别人打工反而成了少见的事情。创业是最有效的创造财富方法，对创始人、对投资者、对社会都是如此。”</a:t>
            </a:r>
            <a:br>
              <a:rPr lang="en-US" altLang="zh-CN" sz="2400" dirty="0"/>
            </a:br>
            <a:r>
              <a:rPr lang="en-US" altLang="zh-CN" sz="2400" dirty="0"/>
              <a:t>					</a:t>
            </a:r>
            <a:r>
              <a:rPr lang="en-US" altLang="zh-CN" dirty="0"/>
              <a:t>—</a:t>
            </a:r>
            <a:r>
              <a:rPr lang="zh-CN" altLang="en-US" dirty="0"/>
              <a:t>硅谷创业之父，</a:t>
            </a:r>
            <a:r>
              <a:rPr lang="en-US" altLang="zh-CN" dirty="0"/>
              <a:t>Paul Graham 保罗·格雷厄姆</a:t>
            </a:r>
            <a:endParaRPr lang="en-US" altLang="zh-CN" dirty="0"/>
          </a:p>
          <a:p>
            <a:r>
              <a:rPr lang="en-US" altLang="zh-CN" sz="2400" dirty="0"/>
              <a:t>Paul Graham,</a:t>
            </a:r>
            <a:r>
              <a:rPr lang="zh-CN" altLang="en-US" sz="2400" dirty="0"/>
              <a:t>如何创造财富：</a:t>
            </a:r>
            <a:r>
              <a:rPr lang="en-US" altLang="zh-CN" sz="2400" dirty="0"/>
              <a:t> </a:t>
            </a:r>
            <a:endParaRPr lang="en-US" altLang="zh-CN" sz="2400" dirty="0"/>
          </a:p>
          <a:p>
            <a:pPr lvl="1"/>
            <a:r>
              <a:rPr lang="zh-CN" altLang="en-US" sz="2200" dirty="0"/>
              <a:t>钱不是财富，财富是“制造一些人们需要的东西”（思考）；</a:t>
            </a:r>
            <a:endParaRPr lang="en-US" altLang="zh-CN" sz="2200" dirty="0"/>
          </a:p>
          <a:p>
            <a:pPr lvl="1"/>
            <a:r>
              <a:rPr lang="zh-CN" altLang="en-US" sz="2200" dirty="0"/>
              <a:t>财富是大饼的谬论；</a:t>
            </a:r>
            <a:endParaRPr lang="en-US" altLang="zh-CN" sz="2200" dirty="0"/>
          </a:p>
          <a:p>
            <a:pPr lvl="1"/>
            <a:r>
              <a:rPr lang="zh-CN" altLang="en-US" sz="2200" dirty="0"/>
              <a:t>可测量性（小团队）和可放大性（高科技）；</a:t>
            </a:r>
            <a:endParaRPr lang="en-US" altLang="zh-CN" sz="2200" dirty="0"/>
          </a:p>
          <a:p>
            <a:pPr lvl="1"/>
            <a:r>
              <a:rPr lang="zh-CN" altLang="en-US" sz="2200" dirty="0"/>
              <a:t>创业的几道坎；</a:t>
            </a:r>
            <a:endParaRPr lang="en-US" altLang="zh-CN" sz="2200" dirty="0"/>
          </a:p>
          <a:p>
            <a:r>
              <a:rPr lang="zh-CN" altLang="en-US" sz="2400" dirty="0"/>
              <a:t>推荐网站：</a:t>
            </a:r>
            <a:r>
              <a:rPr lang="en-US" altLang="zh-CN" sz="2400" dirty="0"/>
              <a:t> 36</a:t>
            </a:r>
            <a:r>
              <a:rPr lang="zh-CN" altLang="en-US" sz="2400" dirty="0"/>
              <a:t>氪，</a:t>
            </a:r>
            <a:r>
              <a:rPr lang="en-US" altLang="zh-CN" sz="2400" dirty="0">
                <a:hlinkClick r:id="rId1"/>
              </a:rPr>
              <a:t>http://www.36kr.com/</a:t>
            </a:r>
            <a:r>
              <a:rPr lang="en-US" altLang="zh-CN" sz="2400" dirty="0"/>
              <a:t> </a:t>
            </a:r>
            <a:endParaRPr lang="en-US" altLang="zh-CN" sz="2400" dirty="0"/>
          </a:p>
          <a:p>
            <a:pPr lvl="1"/>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4865" r="14839"/>
          <a:stretch>
            <a:fillRect/>
          </a:stretch>
        </p:blipFill>
        <p:spPr bwMode="auto">
          <a:xfrm>
            <a:off x="1303655" y="869315"/>
            <a:ext cx="2857500" cy="406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155" y="869314"/>
            <a:ext cx="62865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24400" y="3806137"/>
            <a:ext cx="5663382" cy="147637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硅谷创业之父</a:t>
            </a:r>
            <a:r>
              <a:rPr lang="en-US" altLang="zh-CN" dirty="0">
                <a:latin typeface="微软雅黑" panose="020B0503020204020204" pitchFamily="34" charset="-122"/>
                <a:ea typeface="微软雅黑" panose="020B0503020204020204" pitchFamily="34" charset="-122"/>
              </a:rPr>
              <a:t>Paul Graham:</a:t>
            </a:r>
            <a:r>
              <a:rPr lang="zh-CN" altLang="en-US" dirty="0">
                <a:latin typeface="微软雅黑" panose="020B0503020204020204" pitchFamily="34" charset="-122"/>
                <a:ea typeface="微软雅黑" panose="020B0503020204020204" pitchFamily="34" charset="-122"/>
              </a:rPr>
              <a:t>硅谷创业公司孵化器</a:t>
            </a:r>
            <a:r>
              <a:rPr lang="en-US" altLang="zh-CN" dirty="0">
                <a:latin typeface="微软雅黑" panose="020B0503020204020204" pitchFamily="34" charset="-122"/>
                <a:ea typeface="微软雅黑" panose="020B0503020204020204" pitchFamily="34" charset="-122"/>
              </a:rPr>
              <a:t>Y </a:t>
            </a:r>
            <a:r>
              <a:rPr lang="en-US" altLang="zh-CN" dirty="0" err="1">
                <a:latin typeface="微软雅黑" panose="020B0503020204020204" pitchFamily="34" charset="-122"/>
                <a:ea typeface="微软雅黑" panose="020B0503020204020204" pitchFamily="34" charset="-122"/>
              </a:rPr>
              <a:t>Combinator</a:t>
            </a:r>
            <a:r>
              <a:rPr lang="zh-CN" altLang="en-US" dirty="0">
                <a:latin typeface="微软雅黑" panose="020B0503020204020204" pitchFamily="34" charset="-122"/>
                <a:ea typeface="微软雅黑" panose="020B0503020204020204" pitchFamily="34" charset="-122"/>
              </a:rPr>
              <a:t>所孵化的</a:t>
            </a:r>
            <a:r>
              <a:rPr lang="en-US" altLang="zh-CN" dirty="0">
                <a:latin typeface="微软雅黑" panose="020B0503020204020204" pitchFamily="34" charset="-122"/>
                <a:ea typeface="微软雅黑" panose="020B0503020204020204" pitchFamily="34" charset="-122"/>
              </a:rPr>
              <a:t>380</a:t>
            </a:r>
            <a:r>
              <a:rPr lang="zh-CN" altLang="en-US" dirty="0">
                <a:latin typeface="微软雅黑" panose="020B0503020204020204" pitchFamily="34" charset="-122"/>
                <a:ea typeface="微软雅黑" panose="020B0503020204020204" pitchFamily="34" charset="-122"/>
              </a:rPr>
              <a:t>家创业公司的融资总额已达</a:t>
            </a:r>
            <a:r>
              <a:rPr lang="en-US" altLang="zh-CN" dirty="0">
                <a:latin typeface="微软雅黑" panose="020B0503020204020204" pitchFamily="34" charset="-122"/>
                <a:ea typeface="微软雅黑" panose="020B0503020204020204" pitchFamily="34" charset="-122"/>
              </a:rPr>
              <a:t>10.48274</a:t>
            </a:r>
            <a:r>
              <a:rPr lang="zh-CN" altLang="en-US" dirty="0">
                <a:latin typeface="微软雅黑" panose="020B0503020204020204" pitchFamily="34" charset="-122"/>
                <a:ea typeface="微软雅黑" panose="020B0503020204020204" pitchFamily="34" charset="-122"/>
              </a:rPr>
              <a:t>亿美元。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3050488" y="5350555"/>
            <a:ext cx="5655966" cy="123756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dirty="0">
                <a:solidFill>
                  <a:srgbClr val="FF0000"/>
                </a:solidFill>
              </a:rPr>
              <a:t>致富的最好方法就是为社会创造财富。</a:t>
            </a:r>
            <a:endParaRPr lang="en-US" altLang="zh-CN" sz="2400"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dirty="0">
                <a:solidFill>
                  <a:srgbClr val="FF0000"/>
                </a:solidFill>
              </a:rPr>
              <a:t>创造财富的最好方法就是创业。</a:t>
            </a:r>
            <a:endParaRPr lang="zh-CN" altLang="en-US" sz="2400"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dirty="0">
                <a:solidFill>
                  <a:srgbClr val="FF0000"/>
                </a:solidFill>
              </a:rPr>
              <a:t>		</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黑客与画家</a:t>
            </a:r>
            <a:r>
              <a:rPr lang="en-US" altLang="zh-CN" sz="2000" dirty="0">
                <a:solidFill>
                  <a:srgbClr val="FF0000"/>
                </a:solidFill>
              </a:rPr>
              <a:t>》</a:t>
            </a:r>
            <a:r>
              <a:rPr lang="zh-CN" altLang="en-US" sz="2000" dirty="0">
                <a:solidFill>
                  <a:srgbClr val="FF0000"/>
                </a:solidFill>
              </a:rPr>
              <a:t> </a:t>
            </a:r>
            <a:r>
              <a:rPr lang="en-US" altLang="zh-CN" dirty="0">
                <a:solidFill>
                  <a:srgbClr val="FF0000"/>
                </a:solidFill>
              </a:rPr>
              <a:t>Paul Graham</a:t>
            </a:r>
            <a:endParaRPr lang="en-US"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30" name="Picture 6" descr="http://www.erpchn.com/uploads/allimg/090909/143J9A34-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2580" y="1197610"/>
            <a:ext cx="3621405" cy="55384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08864" y="1490008"/>
            <a:ext cx="4226468" cy="193802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创新工场第二支美元基金</a:t>
            </a:r>
            <a:r>
              <a:rPr lang="en-US" altLang="zh-CN" dirty="0">
                <a:latin typeface="微软雅黑" panose="020B0503020204020204" pitchFamily="34" charset="-122"/>
                <a:ea typeface="微软雅黑" panose="020B0503020204020204" pitchFamily="34" charset="-122"/>
              </a:rPr>
              <a:t>1.48</a:t>
            </a:r>
            <a:r>
              <a:rPr lang="zh-CN" altLang="en-US" dirty="0">
                <a:latin typeface="微软雅黑" panose="020B0503020204020204" pitchFamily="34" charset="-122"/>
                <a:ea typeface="微软雅黑" panose="020B0503020204020204" pitchFamily="34" charset="-122"/>
              </a:rPr>
              <a:t>亿美元募资完成，其在上海的分公司装修已接近完成，并将于近期正式启动。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925" y="342900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098" y="343336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170" y="4887634"/>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2506" y="4201786"/>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0660" y="446848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8204" y="568557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03074" y="5354640"/>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大学生创业的成功案例</a:t>
            </a:r>
            <a:endParaRPr lang="zh-CN" altLang="en-US" dirty="0"/>
          </a:p>
        </p:txBody>
      </p:sp>
      <p:pic>
        <p:nvPicPr>
          <p:cNvPr id="1026" name="Picture 2" descr="http://t2.baidu.com/it/u=395549216,3452332658&amp;fm=0&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75059" y="1126673"/>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2f.zol-img.com.cn/product/45_240x180/191/cemjLSntQay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14" y="2656113"/>
            <a:ext cx="2286000" cy="790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4242274859,648935321&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514" y="3715428"/>
            <a:ext cx="2095500" cy="781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b.sznews.com/res/1/1721/2011-01/25/B03/res13_attpic_brief.jpg"/>
          <p:cNvPicPr>
            <a:picLocks noChangeAspect="1" noChangeArrowheads="1"/>
          </p:cNvPicPr>
          <p:nvPr/>
        </p:nvPicPr>
        <p:blipFill>
          <a:blip r:embed="rId4">
            <a:extLst>
              <a:ext uri="{28A0092B-C50C-407E-A947-70E740481C1C}">
                <a14:useLocalDpi xmlns:a14="http://schemas.microsoft.com/office/drawing/2010/main" val="0"/>
              </a:ext>
            </a:extLst>
          </a:blip>
          <a:srcRect l="2835" t="3186" r="2515" b="2451"/>
          <a:stretch>
            <a:fillRect/>
          </a:stretch>
        </p:blipFill>
        <p:spPr bwMode="auto">
          <a:xfrm>
            <a:off x="5628640" y="1126490"/>
            <a:ext cx="4133850" cy="53041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2.baidu.com/it/u=2695544401,4562724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6714" y="4696735"/>
            <a:ext cx="2095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814" y="5515431"/>
            <a:ext cx="21082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一、承接外部</a:t>
            </a:r>
            <a:r>
              <a:rPr lang="en-US" altLang="zh-CN" dirty="0"/>
              <a:t>IT</a:t>
            </a:r>
            <a:r>
              <a:rPr lang="zh-CN" altLang="en-US" dirty="0"/>
              <a:t>项目的论证与立项</a:t>
            </a:r>
            <a:endParaRPr lang="zh-CN" altLang="en-US" dirty="0"/>
          </a:p>
        </p:txBody>
      </p:sp>
      <p:sp>
        <p:nvSpPr>
          <p:cNvPr id="3" name="内容占位符 2"/>
          <p:cNvSpPr>
            <a:spLocks noGrp="1"/>
          </p:cNvSpPr>
          <p:nvPr>
            <p:ph idx="1"/>
          </p:nvPr>
        </p:nvSpPr>
        <p:spPr/>
        <p:txBody>
          <a:bodyPr/>
          <a:lstStyle/>
          <a:p>
            <a:r>
              <a:rPr lang="zh-CN" altLang="en-US" sz="2400" dirty="0"/>
              <a:t>甲方客户提出</a:t>
            </a:r>
            <a:r>
              <a:rPr lang="zh-CN" altLang="en-US" sz="2400" dirty="0">
                <a:solidFill>
                  <a:srgbClr val="FF0000"/>
                </a:solidFill>
              </a:rPr>
              <a:t>原始需求</a:t>
            </a:r>
            <a:endParaRPr lang="en-US" altLang="zh-CN" sz="2400" dirty="0">
              <a:sym typeface="Wingdings" panose="05000000000000000000" pitchFamily="2" charset="2"/>
            </a:endParaRPr>
          </a:p>
          <a:p>
            <a:r>
              <a:rPr lang="zh-CN" altLang="en-US" sz="2400" dirty="0"/>
              <a:t>乙方深入分析后提出</a:t>
            </a:r>
            <a:r>
              <a:rPr lang="zh-CN" altLang="en-US" sz="2400" dirty="0">
                <a:sym typeface="+mn-ea"/>
              </a:rPr>
              <a:t>合理建议</a:t>
            </a:r>
            <a:r>
              <a:rPr lang="zh-CN" altLang="en-US" sz="2400" dirty="0">
                <a:solidFill>
                  <a:schemeClr val="tx1"/>
                </a:solidFill>
              </a:rPr>
              <a:t>及</a:t>
            </a:r>
            <a:r>
              <a:rPr lang="zh-CN" altLang="en-US" sz="2400" dirty="0">
                <a:solidFill>
                  <a:srgbClr val="FF0000"/>
                </a:solidFill>
                <a:sym typeface="+mn-ea"/>
              </a:rPr>
              <a:t>解决方案</a:t>
            </a:r>
            <a:endParaRPr lang="en-US" altLang="zh-CN" sz="2400" dirty="0"/>
          </a:p>
          <a:p>
            <a:r>
              <a:rPr lang="zh-CN" altLang="en-US" sz="2400" dirty="0">
                <a:sym typeface="Wingdings" panose="05000000000000000000" pitchFamily="2" charset="2"/>
              </a:rPr>
              <a:t>双方签定</a:t>
            </a:r>
            <a:r>
              <a:rPr lang="zh-CN" altLang="en-US" sz="2400" dirty="0">
                <a:solidFill>
                  <a:srgbClr val="FF0000"/>
                </a:solidFill>
                <a:sym typeface="Wingdings" panose="05000000000000000000" pitchFamily="2" charset="2"/>
              </a:rPr>
              <a:t>合同</a:t>
            </a:r>
            <a:endParaRPr lang="en-US" altLang="zh-CN" sz="2400" dirty="0">
              <a:solidFill>
                <a:srgbClr val="FF0000"/>
              </a:solidFill>
              <a:sym typeface="Wingdings" panose="05000000000000000000" pitchFamily="2" charset="2"/>
            </a:endParaRPr>
          </a:p>
          <a:p>
            <a:r>
              <a:rPr lang="zh-CN" altLang="en-US" sz="2400" dirty="0"/>
              <a:t>乙方</a:t>
            </a:r>
            <a:r>
              <a:rPr lang="zh-CN" altLang="en-US" sz="2400" dirty="0">
                <a:solidFill>
                  <a:srgbClr val="FF0000"/>
                </a:solidFill>
              </a:rPr>
              <a:t>启动项目</a:t>
            </a:r>
            <a:r>
              <a:rPr lang="zh-CN" altLang="en-US" sz="2400" dirty="0"/>
              <a:t>实现该方案</a:t>
            </a:r>
            <a:endParaRPr lang="en-US" altLang="zh-CN" sz="2400" dirty="0"/>
          </a:p>
          <a:p>
            <a:endParaRPr lang="en-US" altLang="zh-CN" sz="2400" dirty="0">
              <a:solidFill>
                <a:srgbClr val="FF0000"/>
              </a:solidFill>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1945" y="2687320"/>
            <a:ext cx="6898640" cy="31057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p:cNvCxnSpPr/>
          <p:nvPr/>
        </p:nvCxnSpPr>
        <p:spPr bwMode="auto">
          <a:xfrm>
            <a:off x="2780665" y="2788920"/>
            <a:ext cx="2817495" cy="137477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5753"/>
            <a:ext cx="11360149" cy="647700"/>
          </a:xfrm>
        </p:spPr>
        <p:txBody>
          <a:bodyPr/>
          <a:lstStyle/>
          <a:p>
            <a:r>
              <a:rPr lang="zh-CN" altLang="en-US" dirty="0"/>
              <a:t>什么样的解决方案才是用户真正需要的？</a:t>
            </a:r>
            <a:endParaRPr lang="zh-CN" altLang="en-US" dirty="0"/>
          </a:p>
        </p:txBody>
      </p:sp>
      <p:sp>
        <p:nvSpPr>
          <p:cNvPr id="3" name="内容占位符 2"/>
          <p:cNvSpPr>
            <a:spLocks noGrp="1"/>
          </p:cNvSpPr>
          <p:nvPr>
            <p:ph idx="1"/>
          </p:nvPr>
        </p:nvSpPr>
        <p:spPr>
          <a:xfrm>
            <a:off x="467360" y="1489075"/>
            <a:ext cx="9876790" cy="4895215"/>
          </a:xfrm>
        </p:spPr>
        <p:txBody>
          <a:bodyPr/>
          <a:lstStyle/>
          <a:p>
            <a:r>
              <a:rPr lang="zh-CN" altLang="en-US" sz="2400" dirty="0"/>
              <a:t>解决客户“</a:t>
            </a:r>
            <a:r>
              <a:rPr lang="zh-CN" altLang="en-US" sz="2400" dirty="0">
                <a:solidFill>
                  <a:srgbClr val="FF0000"/>
                </a:solidFill>
              </a:rPr>
              <a:t>开源</a:t>
            </a:r>
            <a:r>
              <a:rPr lang="zh-CN" altLang="en-US" sz="2400" dirty="0">
                <a:solidFill>
                  <a:schemeClr val="tx1"/>
                </a:solidFill>
              </a:rPr>
              <a:t>与</a:t>
            </a:r>
            <a:r>
              <a:rPr lang="zh-CN" altLang="en-US" sz="2400" dirty="0">
                <a:solidFill>
                  <a:srgbClr val="FF0000"/>
                </a:solidFill>
              </a:rPr>
              <a:t>节流</a:t>
            </a:r>
            <a:r>
              <a:rPr lang="zh-CN" altLang="en-US" sz="2400" dirty="0"/>
              <a:t>”的问题</a:t>
            </a:r>
            <a:endParaRPr lang="en-US" altLang="zh-CN" sz="2400" dirty="0"/>
          </a:p>
          <a:p>
            <a:pPr lvl="1"/>
            <a:r>
              <a:rPr lang="zh-CN" altLang="en-US" sz="2200" dirty="0">
                <a:solidFill>
                  <a:srgbClr val="FF0000"/>
                </a:solidFill>
              </a:rPr>
              <a:t>扩展</a:t>
            </a:r>
            <a:r>
              <a:rPr lang="zh-CN" altLang="en-US" sz="2200" dirty="0"/>
              <a:t>销售渠道，例如为苏宁电器开发苏宁易购</a:t>
            </a:r>
            <a:endParaRPr lang="en-US" altLang="zh-CN" sz="2200" dirty="0"/>
          </a:p>
          <a:p>
            <a:pPr lvl="1"/>
            <a:r>
              <a:rPr lang="zh-CN" altLang="en-US" sz="2200" dirty="0">
                <a:solidFill>
                  <a:srgbClr val="FF0000"/>
                </a:solidFill>
              </a:rPr>
              <a:t>增加</a:t>
            </a:r>
            <a:r>
              <a:rPr lang="zh-CN" altLang="en-US" sz="2200" dirty="0"/>
              <a:t>知名度，例如数字北戴河</a:t>
            </a:r>
            <a:endParaRPr lang="en-US" altLang="zh-CN" sz="2200" dirty="0"/>
          </a:p>
          <a:p>
            <a:pPr lvl="1"/>
            <a:r>
              <a:rPr lang="zh-CN" altLang="en-US" sz="2200" dirty="0">
                <a:solidFill>
                  <a:srgbClr val="FF0000"/>
                </a:solidFill>
              </a:rPr>
              <a:t>增加</a:t>
            </a:r>
            <a:r>
              <a:rPr lang="zh-CN" altLang="en-US" sz="2200" dirty="0"/>
              <a:t>客户满意度，例如客户管理系统</a:t>
            </a:r>
            <a:r>
              <a:rPr lang="zh-CN" altLang="en-US" sz="2200" dirty="0">
                <a:sym typeface="+mn-ea"/>
              </a:rPr>
              <a:t>（</a:t>
            </a:r>
            <a:r>
              <a:rPr lang="en-US" altLang="zh-CN" sz="2200" dirty="0">
                <a:sym typeface="+mn-ea"/>
              </a:rPr>
              <a:t>CRM</a:t>
            </a:r>
            <a:r>
              <a:rPr lang="zh-CN" altLang="en-US" sz="2200" dirty="0">
                <a:sym typeface="+mn-ea"/>
              </a:rPr>
              <a:t>）</a:t>
            </a:r>
            <a:endParaRPr lang="en-US" altLang="zh-CN" sz="2200" dirty="0"/>
          </a:p>
          <a:p>
            <a:pPr lvl="1"/>
            <a:r>
              <a:rPr lang="zh-CN" altLang="en-US" sz="2200" dirty="0">
                <a:solidFill>
                  <a:srgbClr val="FF0000"/>
                </a:solidFill>
              </a:rPr>
              <a:t>节约</a:t>
            </a:r>
            <a:r>
              <a:rPr lang="zh-CN" altLang="en-US" sz="2200" dirty="0"/>
              <a:t>成本，例如远程会议系统</a:t>
            </a:r>
            <a:endParaRPr lang="en-US" altLang="zh-CN" sz="2200" dirty="0"/>
          </a:p>
          <a:p>
            <a:pPr lvl="1"/>
            <a:r>
              <a:rPr lang="zh-CN" altLang="en-US" sz="2200" dirty="0">
                <a:solidFill>
                  <a:srgbClr val="FF0000"/>
                </a:solidFill>
              </a:rPr>
              <a:t>精简</a:t>
            </a:r>
            <a:r>
              <a:rPr lang="zh-CN" altLang="en-US" sz="2200" dirty="0"/>
              <a:t>工作流程，例如内部信息化系统</a:t>
            </a:r>
            <a:endParaRPr lang="en-US" altLang="zh-CN" sz="2200" dirty="0"/>
          </a:p>
          <a:p>
            <a:pPr lvl="1"/>
            <a:r>
              <a:rPr lang="zh-CN" altLang="en-US" sz="2200" dirty="0">
                <a:solidFill>
                  <a:srgbClr val="FF0000"/>
                </a:solidFill>
              </a:rPr>
              <a:t>减少</a:t>
            </a:r>
            <a:r>
              <a:rPr lang="zh-CN" altLang="en-US" sz="2200" dirty="0"/>
              <a:t>资源浪费，例如</a:t>
            </a:r>
            <a:r>
              <a:rPr lang="en-US" altLang="zh-CN" sz="2200" dirty="0"/>
              <a:t>企业资源计划</a:t>
            </a:r>
            <a:r>
              <a:rPr lang="zh-CN" altLang="en-US" sz="2200" dirty="0"/>
              <a:t>系统（</a:t>
            </a:r>
            <a:r>
              <a:rPr lang="en-US" altLang="zh-CN" sz="2200" dirty="0">
                <a:sym typeface="+mn-ea"/>
              </a:rPr>
              <a:t>ERP</a:t>
            </a:r>
            <a:r>
              <a:rPr lang="zh-CN" altLang="en-US" sz="2200" dirty="0"/>
              <a:t>）</a:t>
            </a:r>
            <a:endParaRPr lang="en-US" altLang="zh-CN" sz="2200" dirty="0"/>
          </a:p>
          <a:p>
            <a:pPr lvl="1"/>
            <a:r>
              <a:rPr lang="en-US" altLang="zh-CN" sz="2200" dirty="0"/>
              <a:t>……</a:t>
            </a:r>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7465</Words>
  <Application>WPS 演示</Application>
  <PresentationFormat>全屏显示(4:3)</PresentationFormat>
  <Paragraphs>696</Paragraphs>
  <Slides>76</Slides>
  <Notes>20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87" baseType="lpstr">
      <vt:lpstr>Arial</vt:lpstr>
      <vt:lpstr>宋体</vt:lpstr>
      <vt:lpstr>Wingdings</vt:lpstr>
      <vt:lpstr>微软雅黑</vt:lpstr>
      <vt:lpstr>Arial Unicode MS</vt:lpstr>
      <vt:lpstr>Times New Roman</vt:lpstr>
      <vt:lpstr>Arial</vt:lpstr>
      <vt:lpstr>Wingdings 2</vt:lpstr>
      <vt:lpstr>Calibri</vt:lpstr>
      <vt:lpstr>Standarddesign</vt:lpstr>
      <vt:lpstr>Word.Document.8</vt:lpstr>
      <vt:lpstr>第二章 项目来源、论证、立项与启动</vt:lpstr>
      <vt:lpstr>上节内容回顾及本节内容概览</vt:lpstr>
      <vt:lpstr>讨论&amp;交流</vt:lpstr>
      <vt:lpstr>项目来源</vt:lpstr>
      <vt:lpstr>一、为外部甲方客户做项目</vt:lpstr>
      <vt:lpstr>二、研发新产品（服务互联网大众） </vt:lpstr>
      <vt:lpstr>项目论证、立项</vt:lpstr>
      <vt:lpstr>一、承接外部IT项目的论证与立项</vt:lpstr>
      <vt:lpstr>什么样的解决方案才是用户真正需要的？</vt:lpstr>
      <vt:lpstr>承接外部项目的方式</vt:lpstr>
      <vt:lpstr>示例：数字北戴河项目</vt:lpstr>
      <vt:lpstr>二、研发新产品项目的论证与立项</vt:lpstr>
      <vt:lpstr>产品构思（商业论证）做什么？</vt:lpstr>
      <vt:lpstr>如何发现问题（用户需求）</vt:lpstr>
      <vt:lpstr>如何发现问题（用户需求-更高的追求）</vt:lpstr>
      <vt:lpstr>产品愿景和商业机会</vt:lpstr>
      <vt:lpstr>用户分析（用户画像）</vt:lpstr>
      <vt:lpstr>用户分析（关于品牌推广运营）</vt:lpstr>
      <vt:lpstr>产品构思（商业论证）做什么？</vt:lpstr>
      <vt:lpstr>技术可行性分析</vt:lpstr>
      <vt:lpstr>预估资源需求</vt:lpstr>
      <vt:lpstr>风险分析</vt:lpstr>
      <vt:lpstr>收益分析</vt:lpstr>
      <vt:lpstr>项目生命周期</vt:lpstr>
      <vt:lpstr>净现值分析(NPV)</vt:lpstr>
      <vt:lpstr>净现值NPV计算步骤</vt:lpstr>
      <vt:lpstr>净现值NPV计算示例</vt:lpstr>
      <vt:lpstr>投资回报率</vt:lpstr>
      <vt:lpstr>投资回收期分析</vt:lpstr>
      <vt:lpstr>回收期图示</vt:lpstr>
      <vt:lpstr>小结：产品构思（商业论证）做什么？</vt:lpstr>
      <vt:lpstr>产品构思(商业论证)示例</vt:lpstr>
      <vt:lpstr>产品原型做什么？</vt:lpstr>
      <vt:lpstr>产品构思的批准</vt:lpstr>
      <vt:lpstr>试练、作业</vt:lpstr>
      <vt:lpstr>项目启动</vt:lpstr>
      <vt:lpstr>项目启动</vt:lpstr>
      <vt:lpstr>任命项目经理</vt:lpstr>
      <vt:lpstr>组建项目核心团队</vt:lpstr>
      <vt:lpstr>制定里程碑进度计划</vt:lpstr>
      <vt:lpstr>干系人分析</vt:lpstr>
      <vt:lpstr>典型的项目干系人包括</vt:lpstr>
      <vt:lpstr>干系人分析方法</vt:lpstr>
      <vt:lpstr>权力/利益方格</vt:lpstr>
      <vt:lpstr>识别干系人的成果</vt:lpstr>
      <vt:lpstr>[确定项目发起人]</vt:lpstr>
      <vt:lpstr>制定项目章程</vt:lpstr>
      <vt:lpstr>召开项目启动大会</vt:lpstr>
      <vt:lpstr>试练、作业</vt:lpstr>
      <vt:lpstr>小结</vt:lpstr>
      <vt:lpstr>小结</vt:lpstr>
      <vt:lpstr>项目集管理</vt:lpstr>
      <vt:lpstr>项目组合管理</vt:lpstr>
      <vt:lpstr>大型项目示例</vt:lpstr>
      <vt:lpstr>项目、项目集、项目组合之间的关系</vt:lpstr>
      <vt:lpstr>项目管理与项目组合管理比较</vt:lpstr>
      <vt:lpstr>PowerPoint 演示文稿</vt:lpstr>
      <vt:lpstr>组织结构对项目的影响</vt:lpstr>
      <vt:lpstr>职能型组织结构</vt:lpstr>
      <vt:lpstr>PowerPoint 演示文稿</vt:lpstr>
      <vt:lpstr>项目型组织结构</vt:lpstr>
      <vt:lpstr>PowerPoint 演示文稿</vt:lpstr>
      <vt:lpstr>PowerPoint 演示文稿</vt:lpstr>
      <vt:lpstr>PowerPoint 演示文稿</vt:lpstr>
      <vt:lpstr>PowerPoint 演示文稿</vt:lpstr>
      <vt:lpstr>弱矩阵型组织结构</vt:lpstr>
      <vt:lpstr>平衡矩阵型组织结构</vt:lpstr>
      <vt:lpstr>强矩阵型组织结构</vt:lpstr>
      <vt:lpstr>PowerPoint 演示文稿</vt:lpstr>
      <vt:lpstr>组织结构对项目的影响</vt:lpstr>
      <vt:lpstr>复合型组织结构</vt:lpstr>
      <vt:lpstr>补充：创业</vt:lpstr>
      <vt:lpstr>PowerPoint 演示文稿</vt:lpstr>
      <vt:lpstr>PowerPoint 演示文稿</vt:lpstr>
      <vt:lpstr>大学生创业的成功案例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603</cp:revision>
  <dcterms:created xsi:type="dcterms:W3CDTF">2007-11-27T23:54:00Z</dcterms:created>
  <dcterms:modified xsi:type="dcterms:W3CDTF">2019-03-15T01:12:38Z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